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57" r:id="rId3"/>
    <p:sldId id="258" r:id="rId4"/>
    <p:sldId id="291" r:id="rId5"/>
    <p:sldId id="280" r:id="rId6"/>
    <p:sldId id="289" r:id="rId7"/>
    <p:sldId id="290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6" r:id="rId19"/>
    <p:sldId id="303" r:id="rId20"/>
    <p:sldId id="304" r:id="rId21"/>
    <p:sldId id="305" r:id="rId22"/>
    <p:sldId id="321" r:id="rId23"/>
    <p:sldId id="273" r:id="rId2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6E3CE5"/>
    <a:srgbClr val="2139B5"/>
    <a:srgbClr val="0077BE"/>
    <a:srgbClr val="7DC242"/>
    <a:srgbClr val="A6228C"/>
    <a:srgbClr val="ADD13B"/>
    <a:srgbClr val="FCFC69"/>
    <a:srgbClr val="FF7276"/>
    <a:srgbClr val="8A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3"/>
    <p:restoredTop sz="90523"/>
  </p:normalViewPr>
  <p:slideViewPr>
    <p:cSldViewPr snapToGrid="0" snapToObjects="1">
      <p:cViewPr varScale="1">
        <p:scale>
          <a:sx n="107" d="100"/>
          <a:sy n="107" d="100"/>
        </p:scale>
        <p:origin x="533" y="8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Pros and 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F094DDA-2787-CC4F-A9EB-C1244C59DF4F}"/>
              </a:ext>
            </a:extLst>
          </p:cNvPr>
          <p:cNvSpPr txBox="1">
            <a:spLocks/>
          </p:cNvSpPr>
          <p:nvPr/>
        </p:nvSpPr>
        <p:spPr>
          <a:xfrm>
            <a:off x="373159" y="1725076"/>
            <a:ext cx="5519365" cy="155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How to be prepared for the future of corporate travel payments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B02C6D-28B4-334E-8C2A-C8A53C3470C0}"/>
              </a:ext>
            </a:extLst>
          </p:cNvPr>
          <p:cNvSpPr/>
          <p:nvPr/>
        </p:nvSpPr>
        <p:spPr>
          <a:xfrm>
            <a:off x="373160" y="382569"/>
            <a:ext cx="5113240" cy="570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C0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918BEFE-2B6A-7844-9F5F-A78CD004B3DA}"/>
              </a:ext>
            </a:extLst>
          </p:cNvPr>
          <p:cNvSpPr txBox="1">
            <a:spLocks/>
          </p:cNvSpPr>
          <p:nvPr/>
        </p:nvSpPr>
        <p:spPr>
          <a:xfrm>
            <a:off x="596404" y="388873"/>
            <a:ext cx="4716682" cy="564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 Toussaint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Director,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Edgar, Dunn &amp; Company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GBTA European Payments Committee Member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BEA1D-078F-469F-982A-6D29A7051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  <p:pic>
        <p:nvPicPr>
          <p:cNvPr id="1030" name="Picture 6" descr="Understanding Corporate Travel Management - Beyond Business Travel">
            <a:extLst>
              <a:ext uri="{FF2B5EF4-FFF2-40B4-BE49-F238E27FC236}">
                <a16:creationId xmlns:a16="http://schemas.microsoft.com/office/drawing/2014/main" id="{AEE6C65F-A97A-D345-AF30-9008EF2E1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r="28710"/>
          <a:stretch/>
        </p:blipFill>
        <p:spPr bwMode="auto">
          <a:xfrm>
            <a:off x="5892524" y="0"/>
            <a:ext cx="3251476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448A50-CF38-F440-9182-5480522A9FCF}"/>
              </a:ext>
            </a:extLst>
          </p:cNvPr>
          <p:cNvSpPr/>
          <p:nvPr/>
        </p:nvSpPr>
        <p:spPr>
          <a:xfrm>
            <a:off x="373160" y="1070052"/>
            <a:ext cx="5113240" cy="570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B96EBA4-9FBD-1D49-96EF-747C598C5663}"/>
              </a:ext>
            </a:extLst>
          </p:cNvPr>
          <p:cNvSpPr txBox="1">
            <a:spLocks/>
          </p:cNvSpPr>
          <p:nvPr/>
        </p:nvSpPr>
        <p:spPr>
          <a:xfrm>
            <a:off x="596404" y="1076356"/>
            <a:ext cx="4716682" cy="564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6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215957"/>
            <a:ext cx="4884644" cy="359923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Are you aware of the regulation related to Strong Customer Authentication (SCA)?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 you understand the impact of Strong Customer Authentication on the customer journey?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Are you aware of the impact of non-compliance related to Strong Customer Authentication?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 you intend to be compliant this Strong Customer Authentication regulation?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pic>
        <p:nvPicPr>
          <p:cNvPr id="7" name="Picture 2" descr="Making payments the simple way stock photo">
            <a:extLst>
              <a:ext uri="{FF2B5EF4-FFF2-40B4-BE49-F238E27FC236}">
                <a16:creationId xmlns:a16="http://schemas.microsoft.com/office/drawing/2014/main" id="{02BBE88D-8874-0149-8618-4F7CD1011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4323"/>
          <a:stretch/>
        </p:blipFill>
        <p:spPr bwMode="auto">
          <a:xfrm>
            <a:off x="5408582" y="1294202"/>
            <a:ext cx="3540864" cy="26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8526-0EEA-AA40-B9A6-08402F3AD9E1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orporate cards: global evolution | Business Travel News Europe">
            <a:extLst>
              <a:ext uri="{FF2B5EF4-FFF2-40B4-BE49-F238E27FC236}">
                <a16:creationId xmlns:a16="http://schemas.microsoft.com/office/drawing/2014/main" id="{9153D4B3-14D2-0248-B44D-B094BC4E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45" y="1294200"/>
            <a:ext cx="4059113" cy="30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718045" cy="33458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New technologies are emerging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 banking and payment initiation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Real-time payments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Cryptos and blockchains</a:t>
            </a:r>
          </a:p>
          <a:p>
            <a:pPr>
              <a:lnSpc>
                <a:spcPct val="100000"/>
              </a:lnSpc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is the impact on corporate travel?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Shall we need 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cards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any more?</a:t>
            </a:r>
            <a:endParaRPr lang="en-GB" sz="32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52C4E3C-D524-CD4E-A174-8683B84D611A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orporate cards: global evolution | Business Travel News Europe">
            <a:extLst>
              <a:ext uri="{FF2B5EF4-FFF2-40B4-BE49-F238E27FC236}">
                <a16:creationId xmlns:a16="http://schemas.microsoft.com/office/drawing/2014/main" id="{9153D4B3-14D2-0248-B44D-B094BC4E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45" y="1294200"/>
            <a:ext cx="4059113" cy="30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718045" cy="33458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 you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aware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of the following technologies: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 banking and payment initiation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Real-time payments (ACH, bank transfer)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Cryptos and blockchains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3BC49-48BF-2540-8CA0-E5A9EBB66032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orporate cards: global evolution | Business Travel News Europe">
            <a:extLst>
              <a:ext uri="{FF2B5EF4-FFF2-40B4-BE49-F238E27FC236}">
                <a16:creationId xmlns:a16="http://schemas.microsoft.com/office/drawing/2014/main" id="{9153D4B3-14D2-0248-B44D-B094BC4E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45" y="1294200"/>
            <a:ext cx="4059113" cy="30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718045" cy="33458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Which technologies are the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most likely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impact corporate travel?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 banking and payment initiation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Real-time payments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Cryptos and blockchains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F3AB7-FF79-634A-8EC8-E155D4B289BF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87" y="1215957"/>
            <a:ext cx="4529881" cy="3599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Towards end-to-end fully digital customer journeys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Booking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Expense management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Reconciliation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Minority report: towards fully 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processes </a:t>
            </a:r>
            <a:endParaRPr lang="en-GB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D11D4-537B-C04F-8313-37F018F80F56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Why is digital process automation critical to digital transformation? -  REAL security">
            <a:extLst>
              <a:ext uri="{FF2B5EF4-FFF2-40B4-BE49-F238E27FC236}">
                <a16:creationId xmlns:a16="http://schemas.microsoft.com/office/drawing/2014/main" id="{16BBB726-E4B0-C94A-A2BF-DEF9B7BE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20" y="1322962"/>
            <a:ext cx="4287693" cy="28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0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215957"/>
            <a:ext cx="4557539" cy="359923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Which parts of the travel value chain still require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manual processes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Booking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Expense management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Reconciliation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8526-0EEA-AA40-B9A6-08402F3AD9E1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hy is digital process automation critical to digital transformation? -  REAL security">
            <a:extLst>
              <a:ext uri="{FF2B5EF4-FFF2-40B4-BE49-F238E27FC236}">
                <a16:creationId xmlns:a16="http://schemas.microsoft.com/office/drawing/2014/main" id="{F479F0B8-421E-8247-ABFF-0332F60B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68" y="1322962"/>
            <a:ext cx="3966845" cy="26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215957"/>
            <a:ext cx="4557539" cy="359923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Which parts of the travel value chain would you like to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automate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Booking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Expense management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Reconciliation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8526-0EEA-AA40-B9A6-08402F3AD9E1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hy is digital process automation critical to digital transformation? -  REAL security">
            <a:extLst>
              <a:ext uri="{FF2B5EF4-FFF2-40B4-BE49-F238E27FC236}">
                <a16:creationId xmlns:a16="http://schemas.microsoft.com/office/drawing/2014/main" id="{F479F0B8-421E-8247-ABFF-0332F60B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68" y="1322962"/>
            <a:ext cx="3966845" cy="26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718045" cy="334589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One solution integrating all different payment methods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Includes lodge account, plastic corporate cards, different types of virtual cards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Significant potential benefits: automation and digitalisation, increased internal efficiency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integrated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payment solution to rule them all </a:t>
            </a:r>
            <a:endParaRPr lang="en-GB" sz="32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52C4E3C-D524-CD4E-A174-8683B84D611A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74" name="Picture 2" descr="Selecting Technology to Achieve True Digital Transformation - Coruzant  Technologies">
            <a:extLst>
              <a:ext uri="{FF2B5EF4-FFF2-40B4-BE49-F238E27FC236}">
                <a16:creationId xmlns:a16="http://schemas.microsoft.com/office/drawing/2014/main" id="{0B84374D-75E0-9D46-A9A1-D09B4836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86" y="1294202"/>
            <a:ext cx="3960514" cy="26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7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889665" cy="334589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Does your company have a corporate travel payment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 you interested in the concept of an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payment solution (including all payment methods)?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3BC49-48BF-2540-8CA0-E5A9EBB66032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electing Technology to Achieve True Digital Transformation - Coruzant  Technologies">
            <a:extLst>
              <a:ext uri="{FF2B5EF4-FFF2-40B4-BE49-F238E27FC236}">
                <a16:creationId xmlns:a16="http://schemas.microsoft.com/office/drawing/2014/main" id="{16BCD1FD-DB97-F445-8788-58174ACD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14" y="1294202"/>
            <a:ext cx="3744786" cy="24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9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889665" cy="334589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Which are the benefits of an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payment solution?</a:t>
            </a: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Easier use of different payment methods</a:t>
            </a: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Automation of payments</a:t>
            </a: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Increased internal efficiency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questions (not to be shown on screen)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3BC49-48BF-2540-8CA0-E5A9EBB66032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electing Technology to Achieve True Digital Transformation - Coruzant  Technologies">
            <a:extLst>
              <a:ext uri="{FF2B5EF4-FFF2-40B4-BE49-F238E27FC236}">
                <a16:creationId xmlns:a16="http://schemas.microsoft.com/office/drawing/2014/main" id="{16BCD1FD-DB97-F445-8788-58174ACD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14" y="1294202"/>
            <a:ext cx="3744786" cy="24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7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02518F-5D60-5F40-91ED-3A0475302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" r="-3" b="-3"/>
          <a:stretch/>
        </p:blipFill>
        <p:spPr>
          <a:xfrm>
            <a:off x="1773739" y="1448313"/>
            <a:ext cx="1440645" cy="144197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CD1D05-C57B-F043-86F9-DEC0EEDB6431}"/>
              </a:ext>
            </a:extLst>
          </p:cNvPr>
          <p:cNvSpPr txBox="1"/>
          <p:nvPr/>
        </p:nvSpPr>
        <p:spPr>
          <a:xfrm>
            <a:off x="927366" y="2910924"/>
            <a:ext cx="31333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Greg Toussaint</a:t>
            </a:r>
          </a:p>
          <a:p>
            <a:pPr algn="ctr"/>
            <a:r>
              <a:rPr lang="en-GB" sz="1600" dirty="0"/>
              <a:t>Director, Edgar, Dunn &amp; Company GBTA European Payments Committee Member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196F09-66B5-444D-BFEC-E630858BDF0A}"/>
              </a:ext>
            </a:extLst>
          </p:cNvPr>
          <p:cNvSpPr/>
          <p:nvPr/>
        </p:nvSpPr>
        <p:spPr>
          <a:xfrm>
            <a:off x="5437761" y="1448313"/>
            <a:ext cx="1443600" cy="144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653C0-5CBB-7341-AC36-65D6356D4A87}"/>
              </a:ext>
            </a:extLst>
          </p:cNvPr>
          <p:cNvSpPr txBox="1"/>
          <p:nvPr/>
        </p:nvSpPr>
        <p:spPr>
          <a:xfrm>
            <a:off x="4701764" y="2891469"/>
            <a:ext cx="2928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….</a:t>
            </a:r>
            <a:endParaRPr lang="en-GB" sz="160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7DAEC970-938C-3548-8DB6-D967358B8DB7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963386" y="552215"/>
            <a:ext cx="7980716" cy="114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Conclusions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5649C8-EF85-854D-A463-97C6C948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BD79E79-D900-624F-8162-5A1CBB92CD87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2" name="Picture 2" descr="The Power of Transformation, Part 2: Automation | CU Management">
            <a:extLst>
              <a:ext uri="{FF2B5EF4-FFF2-40B4-BE49-F238E27FC236}">
                <a16:creationId xmlns:a16="http://schemas.microsoft.com/office/drawing/2014/main" id="{9DB8BF9D-BDAC-CE48-8E8A-35D13F35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" y="2261363"/>
            <a:ext cx="4495800" cy="25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5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4202"/>
            <a:ext cx="4718045" cy="334589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Corporate travel payments are evolving: stay aware of trends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Understand impacts and benefits for your company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Evolve at your own rhythm to offer the best digital payment experience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Stay informed about payments to make the correct decisions</a:t>
            </a:r>
            <a:endParaRPr lang="en-GB" sz="32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52C4E3C-D524-CD4E-A174-8683B84D611A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The Power of Transformation, Part 2: Automation | CU Management">
            <a:extLst>
              <a:ext uri="{FF2B5EF4-FFF2-40B4-BE49-F238E27FC236}">
                <a16:creationId xmlns:a16="http://schemas.microsoft.com/office/drawing/2014/main" id="{561FEA6C-95D7-4B4E-82CB-C4C2C90BE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2704"/>
          <a:stretch/>
        </p:blipFill>
        <p:spPr bwMode="auto">
          <a:xfrm>
            <a:off x="4920992" y="1286838"/>
            <a:ext cx="4143984" cy="25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9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11:15 – 11:45</a:t>
            </a:r>
          </a:p>
          <a:p>
            <a:pPr marL="0" indent="0" algn="ctr">
              <a:buNone/>
            </a:pPr>
            <a:r>
              <a:rPr lang="fr-FR" sz="2000">
                <a:latin typeface="+mn-lt"/>
              </a:rPr>
              <a:t>Table 11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F235D-4ECB-E6F4-E159-37CCA8991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557" y="1226740"/>
            <a:ext cx="4669277" cy="28852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 situation: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formulate an efficient corporate travel payments strategy?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 to the future: what will be the future of corporate travel payments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Let’s use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! [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code, e.g.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GBTAPayments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3074" name="Picture 2" descr="What are the benefits of a corporate travel agent? | SalesTrip">
            <a:extLst>
              <a:ext uri="{FF2B5EF4-FFF2-40B4-BE49-F238E27FC236}">
                <a16:creationId xmlns:a16="http://schemas.microsoft.com/office/drawing/2014/main" id="{C74084C0-86E6-A747-A160-7AC2C3218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r="10911"/>
          <a:stretch/>
        </p:blipFill>
        <p:spPr bwMode="auto">
          <a:xfrm>
            <a:off x="5156268" y="1125268"/>
            <a:ext cx="3686175" cy="28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44C88C4-A0AE-AD44-B5C0-C425B7FC9C80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5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963386" y="552215"/>
            <a:ext cx="7980716" cy="114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1.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Current situation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how to formulate an efficient corporate travel payments strategy?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5649C8-EF85-854D-A463-97C6C948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  <p:pic>
        <p:nvPicPr>
          <p:cNvPr id="8194" name="Picture 2" descr="216,427 Corporate Travel Stock Photos, Pictures &amp; Royalty-Free Images -  iStock">
            <a:extLst>
              <a:ext uri="{FF2B5EF4-FFF2-40B4-BE49-F238E27FC236}">
                <a16:creationId xmlns:a16="http://schemas.microsoft.com/office/drawing/2014/main" id="{EA5C9EF3-6DED-8A41-8006-38149AD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" y="2112557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BD79E79-D900-624F-8162-5A1CBB92CD87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87" y="1144707"/>
            <a:ext cx="4726558" cy="3599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Different payment methods to capture travel expenses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odge account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Plastic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corporate cards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Plastic individual consumer cards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irtual cards 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Centralised virtual cards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Corporate cards digitalised in mobile wallets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Fully digital virtual cards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ow to formulate an efficient corporate travel 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payments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strategy?</a:t>
            </a:r>
            <a:endParaRPr lang="en-GB" sz="3200" dirty="0"/>
          </a:p>
        </p:txBody>
      </p:sp>
      <p:pic>
        <p:nvPicPr>
          <p:cNvPr id="7" name="Picture 2" descr="Making payments the simple way stock photo">
            <a:extLst>
              <a:ext uri="{FF2B5EF4-FFF2-40B4-BE49-F238E27FC236}">
                <a16:creationId xmlns:a16="http://schemas.microsoft.com/office/drawing/2014/main" id="{02BBE88D-8874-0149-8618-4F7CD1011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4323"/>
          <a:stretch/>
        </p:blipFill>
        <p:spPr bwMode="auto">
          <a:xfrm>
            <a:off x="4946645" y="1222951"/>
            <a:ext cx="4002801" cy="30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7EA1B2F-0284-534D-A1E7-4F17ADEFA1E5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4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4" y="1215957"/>
            <a:ext cx="4863831" cy="3599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Which payment methods do you currently use for corporate travel payments?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Cash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odge account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Plastic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corporate cards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Plastic individual consumer cards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irtual cards used centrally to book travel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Virtual cards used by traveller (corporate cards digitalised in mobile wallets)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Fully digital virtual cards (e.g. new hire, project specific, interviews)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question (not to be shown on screen)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0C526-E071-9948-8FD5-C603A1460635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Making payments the simple way stock photo">
            <a:extLst>
              <a:ext uri="{FF2B5EF4-FFF2-40B4-BE49-F238E27FC236}">
                <a16:creationId xmlns:a16="http://schemas.microsoft.com/office/drawing/2014/main" id="{3A7D43A7-F859-754B-B3F5-DB3327216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4323"/>
          <a:stretch/>
        </p:blipFill>
        <p:spPr bwMode="auto">
          <a:xfrm>
            <a:off x="5763893" y="1294202"/>
            <a:ext cx="3185553" cy="2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6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94202"/>
            <a:ext cx="5732813" cy="334589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odge account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(pre-trip: air, train)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Plastic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corporate cards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(in-trip expenses: hotel, restaurants, taxis)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Plastic individual consumer cards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irtual cards 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Used centrally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(pre-trip: MICE)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Used by traveller: corporate cards digitalised in mobile wallets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(in-trip expenses)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Fully digital virtual cards (in-trip expenses)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45"/>
            <a:ext cx="6764384" cy="614335"/>
          </a:xfrm>
        </p:spPr>
        <p:txBody>
          <a:bodyPr/>
          <a:lstStyle/>
          <a:p>
            <a:r>
              <a:rPr lang="en-GB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we use payment methods for corporate travel?</a:t>
            </a:r>
            <a:endParaRPr lang="en-GB" sz="3200" dirty="0"/>
          </a:p>
        </p:txBody>
      </p:sp>
      <p:pic>
        <p:nvPicPr>
          <p:cNvPr id="7" name="Picture 2" descr="Making payments the simple way stock photo">
            <a:extLst>
              <a:ext uri="{FF2B5EF4-FFF2-40B4-BE49-F238E27FC236}">
                <a16:creationId xmlns:a16="http://schemas.microsoft.com/office/drawing/2014/main" id="{02BBE88D-8874-0149-8618-4F7CD1011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4323"/>
          <a:stretch/>
        </p:blipFill>
        <p:spPr bwMode="auto">
          <a:xfrm>
            <a:off x="5763893" y="1294202"/>
            <a:ext cx="3185553" cy="2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3505D09-5F5C-434B-B0BA-04E313168494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8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B07708-65A9-C942-AE66-99E0ABA7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391AB5B-29F1-9F43-AB6E-31C676102570}"/>
              </a:ext>
            </a:extLst>
          </p:cNvPr>
          <p:cNvSpPr txBox="1">
            <a:spLocks/>
          </p:cNvSpPr>
          <p:nvPr/>
        </p:nvSpPr>
        <p:spPr>
          <a:xfrm>
            <a:off x="662152" y="600853"/>
            <a:ext cx="8083337" cy="1140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2.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Back to the future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what will be the future of corporate travel payments? </a:t>
            </a:r>
          </a:p>
        </p:txBody>
      </p:sp>
      <p:pic>
        <p:nvPicPr>
          <p:cNvPr id="10242" name="Picture 2" descr="Best 15 Future technology predictions 2025 2030 : Coresumo Technologies">
            <a:extLst>
              <a:ext uri="{FF2B5EF4-FFF2-40B4-BE49-F238E27FC236}">
                <a16:creationId xmlns:a16="http://schemas.microsoft.com/office/drawing/2014/main" id="{55670B17-D9CF-E545-94DE-5AF096A6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5566"/>
            <a:ext cx="3950038" cy="28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DEF1469-33DE-2B47-B9E0-301DE2502443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3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8FA0-0152-9F43-871F-61275C78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87" y="1215957"/>
            <a:ext cx="4529881" cy="3599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Regulations: impact of Strong Customer Authentication (SCA) in Europe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Requirement to have secured transactions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Two-factor authentication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Issues related to the complex value chain in travel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989D7-292D-A047-9E17-59EC4803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7" y="129717"/>
            <a:ext cx="6929743" cy="681706"/>
          </a:xfrm>
        </p:spPr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there be any 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payments? </a:t>
            </a:r>
            <a:endParaRPr lang="en-GB" sz="3200" dirty="0"/>
          </a:p>
        </p:txBody>
      </p:sp>
      <p:pic>
        <p:nvPicPr>
          <p:cNvPr id="11266" name="Picture 2" descr="Changes to the 2021 Regulations and new governance system for the Fund as  of 2022 - Eurimages News">
            <a:extLst>
              <a:ext uri="{FF2B5EF4-FFF2-40B4-BE49-F238E27FC236}">
                <a16:creationId xmlns:a16="http://schemas.microsoft.com/office/drawing/2014/main" id="{D98BD413-D1E5-184C-9321-A6385886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25" y="1574869"/>
            <a:ext cx="4193588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958C05F-1F4B-2E4C-8395-F445571E3BFA}"/>
              </a:ext>
            </a:extLst>
          </p:cNvPr>
          <p:cNvSpPr txBox="1">
            <a:spLocks/>
          </p:cNvSpPr>
          <p:nvPr/>
        </p:nvSpPr>
        <p:spPr>
          <a:xfrm>
            <a:off x="8572235" y="4835949"/>
            <a:ext cx="495300" cy="2095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4F931-22D0-4364-8284-9A76F584EDC1}" type="slidenum">
              <a:rPr lang="en-GB" sz="1100" smtClean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sz="11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657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5333</TotalTime>
  <Words>831</Words>
  <Application>Microsoft Office PowerPoint</Application>
  <PresentationFormat>Custom</PresentationFormat>
  <Paragraphs>147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Custom Design</vt:lpstr>
      <vt:lpstr>PowerPoint Presentation</vt:lpstr>
      <vt:lpstr>Introduction</vt:lpstr>
      <vt:lpstr>Agenda</vt:lpstr>
      <vt:lpstr>PowerPoint Presentation</vt:lpstr>
      <vt:lpstr>How to formulate an efficient corporate travel payments strategy?</vt:lpstr>
      <vt:lpstr>Sli.do question (not to be shown on screen)</vt:lpstr>
      <vt:lpstr>Why and when do we use payment methods for corporate travel?</vt:lpstr>
      <vt:lpstr>PowerPoint Presentation</vt:lpstr>
      <vt:lpstr>Will there be any future of payments? </vt:lpstr>
      <vt:lpstr>Sli.do questions (not to be shown on screen)</vt:lpstr>
      <vt:lpstr>Shall we need cards any more?</vt:lpstr>
      <vt:lpstr>Sli.do questions (not to be shown on screen)</vt:lpstr>
      <vt:lpstr>Sli.do questions (not to be shown on screen)</vt:lpstr>
      <vt:lpstr>Minority report: towards fully digital processes </vt:lpstr>
      <vt:lpstr>Sli.do questions (not to be shown on screen)</vt:lpstr>
      <vt:lpstr>Sli.do questions (not to be shown on screen)</vt:lpstr>
      <vt:lpstr>One integrated payment solution to rule them all </vt:lpstr>
      <vt:lpstr>Sli.do questions (not to be shown on screen)</vt:lpstr>
      <vt:lpstr>Sli.do questions (not to be shown on screen)</vt:lpstr>
      <vt:lpstr>PowerPoint Presentation</vt:lpstr>
      <vt:lpstr>Stay informed about payments to make the correct decisions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173</cp:revision>
  <dcterms:created xsi:type="dcterms:W3CDTF">2016-02-02T18:04:08Z</dcterms:created>
  <dcterms:modified xsi:type="dcterms:W3CDTF">2022-11-02T17:53:26Z</dcterms:modified>
</cp:coreProperties>
</file>