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19"/>
  </p:notesMasterIdLst>
  <p:handoutMasterIdLst>
    <p:handoutMasterId r:id="rId20"/>
  </p:handoutMasterIdLst>
  <p:sldIdLst>
    <p:sldId id="281" r:id="rId5"/>
    <p:sldId id="258" r:id="rId6"/>
    <p:sldId id="289" r:id="rId7"/>
    <p:sldId id="285" r:id="rId8"/>
    <p:sldId id="283" r:id="rId9"/>
    <p:sldId id="311" r:id="rId10"/>
    <p:sldId id="290" r:id="rId11"/>
    <p:sldId id="286" r:id="rId12"/>
    <p:sldId id="284" r:id="rId13"/>
    <p:sldId id="312" r:id="rId14"/>
    <p:sldId id="288" r:id="rId15"/>
    <p:sldId id="287" r:id="rId16"/>
    <p:sldId id="310" r:id="rId17"/>
    <p:sldId id="273" r:id="rId18"/>
  </p:sldIdLst>
  <p:sldSz cx="9144000" cy="5148263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3CE5"/>
    <a:srgbClr val="00C0F3"/>
    <a:srgbClr val="2139B5"/>
    <a:srgbClr val="0077BE"/>
    <a:srgbClr val="7DC242"/>
    <a:srgbClr val="A6228C"/>
    <a:srgbClr val="ADD13B"/>
    <a:srgbClr val="FCFC69"/>
    <a:srgbClr val="FF7276"/>
    <a:srgbClr val="8AE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5"/>
    <p:restoredTop sz="94225"/>
  </p:normalViewPr>
  <p:slideViewPr>
    <p:cSldViewPr snapToGrid="0" snapToObjects="1">
      <p:cViewPr varScale="1">
        <p:scale>
          <a:sx n="96" d="100"/>
          <a:sy n="96" d="100"/>
        </p:scale>
        <p:origin x="62" y="154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35-ED4E-B787-0C8D26F63539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35-ED4E-B787-0C8D26F63539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35-ED4E-B787-0C8D26F63539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35-ED4E-B787-0C8D26F6353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9-434E-AE84-C65F720E9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BB-2B4C-BC23-7AB302855D9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BB-2B4C-BC23-7AB302855D9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BB-2B4C-BC23-7AB302855D9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BB-2B4C-BC23-7AB302855D9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BB-2B4C-BC23-7AB302855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B1-3A47-BD77-E2C5EFE14E5C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B1-3A47-BD77-E2C5EFE14E5C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B1-3A47-BD77-E2C5EFE14E5C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B1-3A47-BD77-E2C5EFE14E5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B1-3A47-BD77-E2C5EFE14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G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G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C9-4F4B-9399-9C435102F9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C9-4F4B-9399-9C435102F93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C9-4F4B-9399-9C435102F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8101824"/>
        <c:axId val="1048105040"/>
      </c:barChart>
      <c:catAx>
        <c:axId val="10481018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GH"/>
          </a:p>
        </c:txPr>
        <c:crossAx val="1048105040"/>
        <c:crosses val="autoZero"/>
        <c:auto val="1"/>
        <c:lblAlgn val="ctr"/>
        <c:lblOffset val="100"/>
        <c:noMultiLvlLbl val="0"/>
      </c:catAx>
      <c:valAx>
        <c:axId val="104810504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GH"/>
          </a:p>
        </c:txPr>
        <c:crossAx val="104810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GH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n-G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105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3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DB5380-4FEF-7548-BCF4-0E031A82BF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7DCB83-0EC3-7F46-A3ED-669F1602D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39E2D-FC30-A046-B0BC-400EEC14D15A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CB0E8-65CA-7C44-AD2D-0A36BF2385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D7A9A-9196-1146-811B-A9DD308334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DE8F4-644E-CF4C-88AC-4D9B8196E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51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A9A6C-0854-3D4C-92BF-85D888900B6A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873FD-035B-E741-B10D-6A4C8DD4E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9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1295"/>
            <a:ext cx="3867150" cy="2885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7DC242"/>
              </a:buClr>
              <a:buSzPct val="75000"/>
              <a:buFont typeface="Wingdings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0"/>
          <p:cNvSpPr>
            <a:spLocks noGrp="1"/>
          </p:cNvSpPr>
          <p:nvPr>
            <p:ph type="title" hasCustomPrompt="1"/>
          </p:nvPr>
        </p:nvSpPr>
        <p:spPr>
          <a:xfrm>
            <a:off x="628652" y="202067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 column list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1D3F57-07A0-064E-BB2B-11E429A16FE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202" y="1421295"/>
            <a:ext cx="3867150" cy="28977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7DC242"/>
              </a:buClr>
              <a:buSzPct val="75000"/>
              <a:buFont typeface="Wingdings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E8485E-3198-309C-366B-20E80D4581FF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8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/Pau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1174"/>
            <a:ext cx="2735652" cy="30169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400"/>
            </a:lvl1pPr>
            <a:lvl2pPr marL="457200" indent="0">
              <a:buSzPct val="75000"/>
              <a:buFont typeface="Wingdings" charset="2"/>
              <a:buNone/>
              <a:defRPr/>
            </a:lvl2pPr>
            <a:lvl3pPr marL="914400" indent="0">
              <a:buSzPct val="75000"/>
              <a:buFont typeface="Wingdings" charset="2"/>
              <a:buNone/>
              <a:defRPr/>
            </a:lvl3pPr>
            <a:lvl4pPr marL="1371600" indent="0">
              <a:buSzPct val="75000"/>
              <a:buFont typeface="Wingdings" charset="2"/>
              <a:buNone/>
              <a:defRPr/>
            </a:lvl4pPr>
            <a:lvl5pPr marL="1828800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88085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19577" y="1441174"/>
            <a:ext cx="4995773" cy="301699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F27B0-CDFC-E618-937E-465413506FFE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1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>
            <p:extLst>
              <p:ext uri="{D42A27DB-BD31-4B8C-83A1-F6EECF244321}">
                <p14:modId xmlns:p14="http://schemas.microsoft.com/office/powerpoint/2010/main" val="1944924267"/>
              </p:ext>
            </p:extLst>
          </p:nvPr>
        </p:nvGraphicFramePr>
        <p:xfrm>
          <a:off x="1332612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472102914"/>
              </p:ext>
            </p:extLst>
          </p:nvPr>
        </p:nvGraphicFramePr>
        <p:xfrm>
          <a:off x="3505200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408863993"/>
              </p:ext>
            </p:extLst>
          </p:nvPr>
        </p:nvGraphicFramePr>
        <p:xfrm>
          <a:off x="5635256" y="16892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ontent Placeholder 3"/>
          <p:cNvSpPr txBox="1">
            <a:spLocks/>
          </p:cNvSpPr>
          <p:nvPr userDrawn="1"/>
        </p:nvSpPr>
        <p:spPr>
          <a:xfrm>
            <a:off x="5638801" y="2984650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3</a:t>
            </a: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Content Placeholder 3"/>
          <p:cNvSpPr txBox="1">
            <a:spLocks/>
          </p:cNvSpPr>
          <p:nvPr userDrawn="1"/>
        </p:nvSpPr>
        <p:spPr>
          <a:xfrm>
            <a:off x="3444950" y="2987308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2</a:t>
            </a: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 userDrawn="1"/>
        </p:nvSpPr>
        <p:spPr>
          <a:xfrm>
            <a:off x="1289196" y="3023414"/>
            <a:ext cx="2057399" cy="15430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en-US" sz="2800" b="0" i="0" dirty="0">
                <a:solidFill>
                  <a:srgbClr val="333333"/>
                </a:solidFill>
                <a:latin typeface="Calibri Light" charset="0"/>
                <a:ea typeface="Calibri Light" charset="0"/>
                <a:cs typeface="Calibri Light" charset="0"/>
              </a:rPr>
              <a:t>Data 1</a:t>
            </a:r>
          </a:p>
          <a:p>
            <a:pPr marL="342900" lvl="0" indent="-342900" algn="ctr">
              <a:defRPr/>
            </a:pPr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indent="-342900" algn="ctr"/>
            <a:r>
              <a:rPr lang="en-US" sz="1800" b="0" i="0" dirty="0">
                <a:solidFill>
                  <a:srgbClr val="080808"/>
                </a:solidFill>
                <a:latin typeface="Calibri Light" charset="0"/>
                <a:ea typeface="Calibri Light" charset="0"/>
                <a:cs typeface="Calibri Light" charset="0"/>
              </a:rPr>
              <a:t>Analysis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en-US" sz="2200" b="0" i="0" dirty="0">
              <a:solidFill>
                <a:schemeClr val="accent3">
                  <a:lumMod val="7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88217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Pie 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26A72-AC1D-B3AA-3C88-F9A6490FE19F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3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 userDrawn="1"/>
        </p:nvGraphicFramePr>
        <p:xfrm>
          <a:off x="1332612" y="12001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 userDrawn="1"/>
        </p:nvGraphicFramePr>
        <p:xfrm>
          <a:off x="3505200" y="1200150"/>
          <a:ext cx="1905000" cy="142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 userDrawn="1">
            <p:extLst>
              <p:ext uri="{D42A27DB-BD31-4B8C-83A1-F6EECF244321}">
                <p14:modId xmlns:p14="http://schemas.microsoft.com/office/powerpoint/2010/main" val="4121980107"/>
              </p:ext>
            </p:extLst>
          </p:nvPr>
        </p:nvGraphicFramePr>
        <p:xfrm>
          <a:off x="1600200" y="1690059"/>
          <a:ext cx="6096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71169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Bar 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B3383-ACCD-3A25-5E36-45BD7790BF3A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59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771064-563F-D000-8488-552C4F6226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1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5FC479B-CFA9-294C-8348-7127C59A9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6E3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BF7917A-6E7B-4248-B064-B42AC0F89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5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3547B21-6BB8-F943-8E28-268F5DE43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7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6E3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E0C662-BC23-C946-84D4-E0C9CE36B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15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C0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D283B6D-CC93-054E-99DB-4FBB4C42A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28442" y="3536176"/>
            <a:ext cx="3415660" cy="14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4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2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1174"/>
            <a:ext cx="7886700" cy="30169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buClr>
                <a:srgbClr val="7DC242"/>
              </a:buClr>
              <a:buSzPct val="75000"/>
              <a:buFont typeface="Wingdings" pitchFamily="2" charset="2"/>
              <a:buChar char="§"/>
              <a:defRPr sz="2400"/>
            </a:lvl1pPr>
            <a:lvl2pPr marL="685800" indent="-228600">
              <a:buSzPct val="75000"/>
              <a:buFont typeface="Wingdings" charset="2"/>
              <a:buChar char="§"/>
              <a:defRPr sz="2000"/>
            </a:lvl2pPr>
            <a:lvl3pPr marL="1143000" indent="-228600">
              <a:buSzPct val="75000"/>
              <a:buFont typeface="Wingdings" charset="2"/>
              <a:buChar char="§"/>
              <a:defRPr sz="1800"/>
            </a:lvl3pPr>
            <a:lvl4pPr marL="1600200" indent="-228600">
              <a:buSzPct val="75000"/>
              <a:buFont typeface="Wingdings" charset="2"/>
              <a:buChar char="§"/>
              <a:defRPr/>
            </a:lvl4pPr>
            <a:lvl5pPr marL="2057400" indent="-228600">
              <a:buSzPct val="75000"/>
              <a:buFont typeface="Wingdings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628650" y="178145"/>
            <a:ext cx="6364333" cy="614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Bulleted list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20C75-9CAF-E31C-44F2-AB34DA0C68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BC0AB1-8084-698A-34AF-CD3B765EA252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4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075" y="1391477"/>
            <a:ext cx="7958759" cy="297723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Clr>
                <a:srgbClr val="8AE872"/>
              </a:buClr>
              <a:buSzPct val="75000"/>
              <a:buFont typeface="Wingdings" charset="2"/>
              <a:buNone/>
              <a:defRPr sz="2400"/>
            </a:lvl1pPr>
            <a:lvl2pPr marL="457200" indent="0">
              <a:buSzPct val="75000"/>
              <a:buFont typeface="Wingdings" charset="2"/>
              <a:buNone/>
              <a:defRPr/>
            </a:lvl2pPr>
            <a:lvl3pPr marL="914400" indent="0">
              <a:buSzPct val="75000"/>
              <a:buFont typeface="Wingdings" charset="2"/>
              <a:buNone/>
              <a:defRPr/>
            </a:lvl3pPr>
            <a:lvl4pPr marL="1371600" indent="0">
              <a:buSzPct val="75000"/>
              <a:buFont typeface="Wingdings" charset="2"/>
              <a:buNone/>
              <a:defRPr/>
            </a:lvl4pPr>
            <a:lvl5pPr marL="1828800" indent="0">
              <a:buSzPct val="75000"/>
              <a:buFont typeface="Wingdings" charset="2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559076" y="188084"/>
            <a:ext cx="7886700" cy="681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Paragraph text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BBB0A-D9C1-9B55-FEC4-73F1820A7B55}"/>
              </a:ext>
            </a:extLst>
          </p:cNvPr>
          <p:cNvSpPr/>
          <p:nvPr userDrawn="1"/>
        </p:nvSpPr>
        <p:spPr>
          <a:xfrm>
            <a:off x="7339693" y="0"/>
            <a:ext cx="1649186" cy="898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C2C6F6-597D-9346-7670-70670BA5A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7D48C00D-FC29-40A0-56FE-0A916971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79" r:id="rId2"/>
    <p:sldLayoutId id="2147483691" r:id="rId3"/>
    <p:sldLayoutId id="2147483692" r:id="rId4"/>
    <p:sldLayoutId id="2147483721" r:id="rId5"/>
    <p:sldLayoutId id="2147483733" r:id="rId6"/>
    <p:sldLayoutId id="2147483745" r:id="rId7"/>
    <p:sldLayoutId id="2147483680" r:id="rId8"/>
    <p:sldLayoutId id="2147483688" r:id="rId9"/>
    <p:sldLayoutId id="2147483682" r:id="rId10"/>
    <p:sldLayoutId id="2147483684" r:id="rId11"/>
    <p:sldLayoutId id="2147483685" r:id="rId12"/>
    <p:sldLayoutId id="2147483689" r:id="rId13"/>
    <p:sldLayoutId id="2147483746" r:id="rId14"/>
    <p:sldLayoutId id="214748374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accent2"/>
          </a:solidFill>
          <a:latin typeface="Calibri Light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600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9.xml"/><Relationship Id="rId7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1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48CC91A-B539-E64D-8345-E72BE5DA5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666" y="306164"/>
            <a:ext cx="3036828" cy="124219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886B597-713E-2827-AC04-76439F0FF999}"/>
              </a:ext>
            </a:extLst>
          </p:cNvPr>
          <p:cNvSpPr txBox="1">
            <a:spLocks/>
          </p:cNvSpPr>
          <p:nvPr/>
        </p:nvSpPr>
        <p:spPr>
          <a:xfrm>
            <a:off x="373160" y="1355423"/>
            <a:ext cx="5453482" cy="1784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Importance of Factoring Traveler Experience &amp; Satisfaction on 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Post-Pandemic Hotel Procurement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F01AF06-D9C4-33AE-8553-8A7DAE1959E8}"/>
              </a:ext>
            </a:extLst>
          </p:cNvPr>
          <p:cNvSpPr/>
          <p:nvPr/>
        </p:nvSpPr>
        <p:spPr>
          <a:xfrm>
            <a:off x="373160" y="382569"/>
            <a:ext cx="3631770" cy="4692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549B924-1B9E-D7FC-0970-68D131F33066}"/>
              </a:ext>
            </a:extLst>
          </p:cNvPr>
          <p:cNvSpPr txBox="1">
            <a:spLocks/>
          </p:cNvSpPr>
          <p:nvPr/>
        </p:nvSpPr>
        <p:spPr>
          <a:xfrm>
            <a:off x="596403" y="388873"/>
            <a:ext cx="3309289" cy="469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333333"/>
                </a:solidFill>
                <a:latin typeface="Calibri Light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SESSION: PANEL DISCUSSION</a:t>
            </a:r>
            <a:endParaRPr lang="en-US" sz="1400" i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122DC-42F3-AC1A-344E-32CD593A5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81" y="3987282"/>
            <a:ext cx="5138199" cy="6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4F57E-8F96-5703-65A0-7B649E85235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91EC1-0E62-E290-F247-C031B12BC436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000" y="1659731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259F7E-07A9-FE06-99DC-CE58E42BB3E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90800" y="1930598"/>
            <a:ext cx="6045200" cy="1287066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What are the worst paint points on travel for you?</a:t>
            </a:r>
            <a:endParaRPr lang="fr-FR" sz="3600" b="1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640F6-DD82-88B5-97C7-1E429093904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90800" y="4386263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  <a:endParaRPr lang="fr-FR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866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5887351-43C1-40C0-A387-8058DD9FA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0233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6306235-C65C-4E4A-B71F-02A802DF1CCD}"/>
              </a:ext>
            </a:extLst>
          </p:cNvPr>
          <p:cNvSpPr/>
          <p:nvPr/>
        </p:nvSpPr>
        <p:spPr>
          <a:xfrm>
            <a:off x="0" y="0"/>
            <a:ext cx="6891867" cy="869790"/>
          </a:xfrm>
          <a:prstGeom prst="rect">
            <a:avLst/>
          </a:prstGeom>
          <a:solidFill>
            <a:srgbClr val="6E3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DA2F005-BB0A-4FA5-B89F-4AB82E33F6C2}"/>
              </a:ext>
            </a:extLst>
          </p:cNvPr>
          <p:cNvSpPr/>
          <p:nvPr/>
        </p:nvSpPr>
        <p:spPr>
          <a:xfrm>
            <a:off x="6536267" y="0"/>
            <a:ext cx="753533" cy="869790"/>
          </a:xfrm>
          <a:prstGeom prst="ellipse">
            <a:avLst/>
          </a:prstGeom>
          <a:solidFill>
            <a:srgbClr val="6E3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85EAFF-65AA-45FA-A6FA-BE8C0401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Personalized</a:t>
            </a:r>
            <a:r>
              <a:rPr lang="de-DE" dirty="0"/>
              <a:t> End2End </a:t>
            </a:r>
            <a:r>
              <a:rPr lang="de-DE" dirty="0" err="1"/>
              <a:t>experience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689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F1C78D4-50FE-43C6-9ABD-65992A568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7123" y="1392238"/>
            <a:ext cx="2296139" cy="2976562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319B763-F36E-44D8-8491-02CF4E21E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Find out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HRS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6C0A176-91E0-4CA8-83DD-666A49282BCA}"/>
              </a:ext>
            </a:extLst>
          </p:cNvPr>
          <p:cNvSpPr/>
          <p:nvPr/>
        </p:nvSpPr>
        <p:spPr>
          <a:xfrm>
            <a:off x="559076" y="1555513"/>
            <a:ext cx="4012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Learn more about recent trends and developments in business travel and how HRS is reinventing how businesses stay, work and pay.</a:t>
            </a:r>
            <a:r>
              <a:rPr lang="en-US" sz="2000" dirty="0"/>
              <a:t> </a:t>
            </a:r>
            <a:endParaRPr lang="de-DE" sz="2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1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6A8D98-3C29-09A0-1A94-AA8F8537F0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Give us Your Feedback - </a:t>
            </a:r>
          </a:p>
          <a:p>
            <a:pPr marL="0" indent="0">
              <a:buNone/>
            </a:pPr>
            <a:r>
              <a:rPr lang="fr-FR" b="1" dirty="0"/>
              <a:t>   It’s in the App!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1- Click on « Schedule »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2- Find and add your session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3- Move to the bottom</a:t>
            </a:r>
          </a:p>
          <a:p>
            <a:pPr marL="0" indent="0">
              <a:buNone/>
            </a:pPr>
            <a:r>
              <a:rPr lang="fr-FR" sz="2000" dirty="0">
                <a:latin typeface="+mn-lt"/>
              </a:rPr>
              <a:t>4- Take the survey </a:t>
            </a:r>
            <a:r>
              <a:rPr lang="fr-FR" sz="2000" dirty="0">
                <a:latin typeface="+mn-lt"/>
                <a:sym typeface="Wingdings" panose="05000000000000000000" pitchFamily="2" charset="2"/>
              </a:rPr>
              <a:t></a:t>
            </a:r>
            <a:endParaRPr lang="fr-FR" sz="2000" dirty="0">
              <a:latin typeface="+mn-lt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02975-E4AD-3B3A-3FB3-8C346874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Before you leave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D87D0-4F15-5B3B-01E4-608F825E750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648202" y="1421294"/>
            <a:ext cx="3867150" cy="2976893"/>
          </a:xfrm>
        </p:spPr>
        <p:txBody>
          <a:bodyPr/>
          <a:lstStyle/>
          <a:p>
            <a:pPr>
              <a:buClr>
                <a:srgbClr val="00C0F3"/>
              </a:buClr>
            </a:pPr>
            <a:r>
              <a:rPr lang="fr-FR" b="1" dirty="0"/>
              <a:t>Join us to continue this conversation!</a:t>
            </a:r>
          </a:p>
          <a:p>
            <a:pPr marL="0" indent="0" algn="ctr">
              <a:buNone/>
            </a:pPr>
            <a:r>
              <a:rPr lang="fr-FR" b="1" dirty="0"/>
              <a:t> </a:t>
            </a:r>
            <a:r>
              <a:rPr lang="fr-FR" b="1" dirty="0">
                <a:solidFill>
                  <a:srgbClr val="00C0F3"/>
                </a:solidFill>
              </a:rPr>
              <a:t>« </a:t>
            </a:r>
            <a:r>
              <a:rPr lang="fr-FR" b="1" dirty="0" err="1">
                <a:solidFill>
                  <a:srgbClr val="00C0F3"/>
                </a:solidFill>
              </a:rPr>
              <a:t>Meet</a:t>
            </a:r>
            <a:r>
              <a:rPr lang="fr-FR" b="1" dirty="0">
                <a:solidFill>
                  <a:srgbClr val="00C0F3"/>
                </a:solidFill>
              </a:rPr>
              <a:t> the experts »</a:t>
            </a:r>
            <a:endParaRPr lang="fr-FR" dirty="0">
              <a:solidFill>
                <a:srgbClr val="00C0F3"/>
              </a:solidFill>
            </a:endParaRPr>
          </a:p>
          <a:p>
            <a:pPr marL="0" indent="0" algn="ctr">
              <a:buNone/>
            </a:pPr>
            <a:r>
              <a:rPr lang="fr-FR" sz="2000" dirty="0">
                <a:latin typeface="+mn-lt"/>
              </a:rPr>
              <a:t>Re:Imagine area in the Expo</a:t>
            </a:r>
          </a:p>
          <a:p>
            <a:pPr marL="0" indent="0" algn="ctr">
              <a:buNone/>
            </a:pPr>
            <a:r>
              <a:rPr lang="fr-FR" sz="2000" dirty="0">
                <a:latin typeface="+mn-lt"/>
              </a:rPr>
              <a:t> 11:15 - 11:45</a:t>
            </a:r>
          </a:p>
          <a:p>
            <a:pPr marL="0" indent="0" algn="ctr">
              <a:buNone/>
            </a:pPr>
            <a:r>
              <a:rPr lang="fr-FR" sz="2000" dirty="0">
                <a:latin typeface="+mn-lt"/>
              </a:rPr>
              <a:t>Table 7</a:t>
            </a:r>
          </a:p>
        </p:txBody>
      </p:sp>
    </p:spTree>
    <p:extLst>
      <p:ext uri="{BB962C8B-B14F-4D97-AF65-F5344CB8AC3E}">
        <p14:creationId xmlns:p14="http://schemas.microsoft.com/office/powerpoint/2010/main" val="3299798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F69CE-5BF7-264E-8020-168A24F668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85067" y="1390196"/>
            <a:ext cx="4039733" cy="46037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thank you for attending </a:t>
            </a:r>
            <a:r>
              <a:rPr lang="en-US" sz="2800" dirty="0">
                <a:latin typeface="+mj-lt"/>
                <a:sym typeface="Wingdings" pitchFamily="2" charset="2"/>
              </a:rPr>
              <a:t>:)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084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0233" y="118510"/>
            <a:ext cx="6567280" cy="676620"/>
          </a:xfrm>
        </p:spPr>
        <p:txBody>
          <a:bodyPr/>
          <a:lstStyle/>
          <a:p>
            <a:r>
              <a:rPr lang="en-US" dirty="0"/>
              <a:t>Our Speakers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13CEEA46-3013-462A-A6E5-4536FC05C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58" r="11029"/>
          <a:stretch/>
        </p:blipFill>
        <p:spPr>
          <a:xfrm>
            <a:off x="531628" y="1275668"/>
            <a:ext cx="2183219" cy="2033032"/>
          </a:xfrm>
        </p:spPr>
      </p:pic>
      <p:pic>
        <p:nvPicPr>
          <p:cNvPr id="1026" name="Picture 2" descr="Profilfoto von Ulrika Rosén">
            <a:extLst>
              <a:ext uri="{FF2B5EF4-FFF2-40B4-BE49-F238E27FC236}">
                <a16:creationId xmlns:a16="http://schemas.microsoft.com/office/drawing/2014/main" id="{9C1F835B-FCFB-45C4-BD46-C484C160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97" y="1275668"/>
            <a:ext cx="2033032" cy="203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5171CA0-8464-48FA-8585-62BDA27C8CCA}"/>
              </a:ext>
            </a:extLst>
          </p:cNvPr>
          <p:cNvSpPr/>
          <p:nvPr/>
        </p:nvSpPr>
        <p:spPr>
          <a:xfrm>
            <a:off x="531628" y="3428371"/>
            <a:ext cx="2183219" cy="131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Andreas Schönfeld</a:t>
            </a:r>
          </a:p>
          <a:p>
            <a:r>
              <a:rPr lang="de-DE" sz="1600" dirty="0">
                <a:solidFill>
                  <a:schemeClr val="accent2"/>
                </a:solidFill>
              </a:rPr>
              <a:t>SVP Global Strategic Accounts &amp; CGO HRS Work, HRS Group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059274F-D974-4306-B00E-A47A7D0D1D32}"/>
              </a:ext>
            </a:extLst>
          </p:cNvPr>
          <p:cNvSpPr/>
          <p:nvPr/>
        </p:nvSpPr>
        <p:spPr>
          <a:xfrm>
            <a:off x="3316998" y="3428371"/>
            <a:ext cx="2033032" cy="131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Ulrika Rosen</a:t>
            </a:r>
          </a:p>
          <a:p>
            <a:r>
              <a:rPr lang="de-DE" sz="1600" dirty="0">
                <a:solidFill>
                  <a:schemeClr val="accent2"/>
                </a:solidFill>
              </a:rPr>
              <a:t>Travel &amp; Meeting Manager, </a:t>
            </a:r>
          </a:p>
          <a:p>
            <a:r>
              <a:rPr lang="de-DE" sz="1600" dirty="0">
                <a:solidFill>
                  <a:schemeClr val="accent2"/>
                </a:solidFill>
              </a:rPr>
              <a:t>Tetra Pak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E45B546-CEDB-4776-9D6D-9EC4A918267C}"/>
              </a:ext>
            </a:extLst>
          </p:cNvPr>
          <p:cNvSpPr/>
          <p:nvPr/>
        </p:nvSpPr>
        <p:spPr>
          <a:xfrm>
            <a:off x="5952180" y="3428371"/>
            <a:ext cx="1847455" cy="1313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tx1"/>
                </a:solidFill>
              </a:rPr>
              <a:t>Natalie Moran</a:t>
            </a:r>
          </a:p>
          <a:p>
            <a:r>
              <a:rPr lang="de-DE" sz="1600" dirty="0">
                <a:solidFill>
                  <a:schemeClr val="accent2"/>
                </a:solidFill>
              </a:rPr>
              <a:t>VP </a:t>
            </a:r>
            <a:r>
              <a:rPr lang="de-DE" sz="1600" dirty="0" err="1">
                <a:solidFill>
                  <a:schemeClr val="accent2"/>
                </a:solidFill>
              </a:rPr>
              <a:t>of</a:t>
            </a:r>
            <a:r>
              <a:rPr lang="de-DE" sz="1600" dirty="0">
                <a:solidFill>
                  <a:schemeClr val="accent2"/>
                </a:solidFill>
              </a:rPr>
              <a:t> Business Development, </a:t>
            </a:r>
          </a:p>
          <a:p>
            <a:r>
              <a:rPr lang="de-DE" sz="1600" dirty="0">
                <a:solidFill>
                  <a:schemeClr val="accent2"/>
                </a:solidFill>
              </a:rPr>
              <a:t>NH Hotels</a:t>
            </a:r>
          </a:p>
        </p:txBody>
      </p:sp>
      <p:pic>
        <p:nvPicPr>
          <p:cNvPr id="5" name="Grafik 5" descr="Ein Bild, das Person, orange enthält.&#10;&#10;Beschreibung automatisch generiert.">
            <a:extLst>
              <a:ext uri="{FF2B5EF4-FFF2-40B4-BE49-F238E27FC236}">
                <a16:creationId xmlns:a16="http://schemas.microsoft.com/office/drawing/2014/main" id="{CE39F7F6-53AA-82A4-1E3B-AF41E563A5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8" b="16591"/>
          <a:stretch/>
        </p:blipFill>
        <p:spPr>
          <a:xfrm>
            <a:off x="5806241" y="1274408"/>
            <a:ext cx="2035546" cy="20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5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A46B8F7-2014-4CF1-85E2-6979F322D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95" b="12353"/>
          <a:stretch/>
        </p:blipFill>
        <p:spPr>
          <a:xfrm>
            <a:off x="0" y="-1"/>
            <a:ext cx="9144000" cy="5148263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6306235-C65C-4E4A-B71F-02A802DF1CCD}"/>
              </a:ext>
            </a:extLst>
          </p:cNvPr>
          <p:cNvSpPr/>
          <p:nvPr/>
        </p:nvSpPr>
        <p:spPr>
          <a:xfrm>
            <a:off x="0" y="0"/>
            <a:ext cx="6891867" cy="869790"/>
          </a:xfrm>
          <a:prstGeom prst="rect">
            <a:avLst/>
          </a:prstGeom>
          <a:solidFill>
            <a:srgbClr val="6E3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DA2F005-BB0A-4FA5-B89F-4AB82E33F6C2}"/>
              </a:ext>
            </a:extLst>
          </p:cNvPr>
          <p:cNvSpPr/>
          <p:nvPr/>
        </p:nvSpPr>
        <p:spPr>
          <a:xfrm>
            <a:off x="6536267" y="0"/>
            <a:ext cx="753533" cy="869790"/>
          </a:xfrm>
          <a:prstGeom prst="ellipse">
            <a:avLst/>
          </a:prstGeom>
          <a:solidFill>
            <a:srgbClr val="6E3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85EAFF-65AA-45FA-A6FA-BE8C0401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changed</a:t>
            </a: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77303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938A15B-D192-410C-9993-99884FC56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7518" y="1439307"/>
            <a:ext cx="2438400" cy="24384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4CE9C28-EE37-4EF4-9BB9-FDD27254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poll</a:t>
            </a:r>
            <a:r>
              <a:rPr lang="de-DE" dirty="0"/>
              <a:t>: </a:t>
            </a:r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!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C472F08-9EB0-40E0-A95B-884030E4271C}"/>
              </a:ext>
            </a:extLst>
          </p:cNvPr>
          <p:cNvSpPr/>
          <p:nvPr/>
        </p:nvSpPr>
        <p:spPr>
          <a:xfrm>
            <a:off x="559076" y="1555513"/>
            <a:ext cx="4012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Please join at </a:t>
            </a:r>
            <a:r>
              <a:rPr lang="en-US" sz="2400" b="1" dirty="0"/>
              <a:t>slido.com</a:t>
            </a:r>
            <a:r>
              <a:rPr lang="en-US" sz="2400" dirty="0"/>
              <a:t> with </a:t>
            </a:r>
            <a:r>
              <a:rPr lang="en-US" sz="2400" b="1" dirty="0"/>
              <a:t>#2330066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4081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43FC453-7320-405E-A275-0D71DB7E2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trends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top 3 </a:t>
            </a:r>
            <a:r>
              <a:rPr lang="de-DE" dirty="0" err="1"/>
              <a:t>priorities</a:t>
            </a:r>
            <a:r>
              <a:rPr lang="de-DE" dirty="0"/>
              <a:t> post-</a:t>
            </a:r>
            <a:r>
              <a:rPr lang="de-DE" dirty="0" err="1"/>
              <a:t>covid</a:t>
            </a:r>
            <a:r>
              <a:rPr lang="de-DE" dirty="0"/>
              <a:t>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/>
              <a:t>Remote Work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/>
              <a:t>Demand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sustainable</a:t>
            </a:r>
            <a:r>
              <a:rPr lang="de-DE" sz="2000" dirty="0"/>
              <a:t> </a:t>
            </a:r>
            <a:r>
              <a:rPr lang="de-DE" sz="2000" dirty="0" err="1"/>
              <a:t>travel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/>
              <a:t>Higher </a:t>
            </a:r>
            <a:r>
              <a:rPr lang="de-DE" sz="2000" dirty="0" err="1"/>
              <a:t>hygiene</a:t>
            </a:r>
            <a:r>
              <a:rPr lang="de-DE" sz="2000" dirty="0"/>
              <a:t> &amp; </a:t>
            </a:r>
            <a:r>
              <a:rPr lang="de-DE" sz="2000" dirty="0" err="1"/>
              <a:t>quality</a:t>
            </a:r>
            <a:r>
              <a:rPr lang="de-DE" sz="2000" dirty="0"/>
              <a:t> </a:t>
            </a:r>
            <a:r>
              <a:rPr lang="de-DE" sz="2000" dirty="0" err="1"/>
              <a:t>standards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err="1"/>
              <a:t>Touchless</a:t>
            </a:r>
            <a:r>
              <a:rPr lang="de-DE" sz="2000" dirty="0"/>
              <a:t> Check-In &amp; -Out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/>
              <a:t>Higher </a:t>
            </a:r>
            <a:r>
              <a:rPr lang="de-DE" sz="2000" dirty="0" err="1"/>
              <a:t>service</a:t>
            </a:r>
            <a:r>
              <a:rPr lang="de-DE" sz="2000" dirty="0"/>
              <a:t> </a:t>
            </a:r>
            <a:r>
              <a:rPr lang="de-DE" sz="2000" dirty="0" err="1"/>
              <a:t>level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suppliers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/>
              <a:t>More </a:t>
            </a:r>
            <a:r>
              <a:rPr lang="de-DE" sz="2000" dirty="0" err="1"/>
              <a:t>booking</a:t>
            </a:r>
            <a:r>
              <a:rPr lang="de-DE" sz="2000" dirty="0"/>
              <a:t> </a:t>
            </a:r>
            <a:r>
              <a:rPr lang="de-DE" sz="2000" dirty="0" err="1"/>
              <a:t>flexibility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err="1"/>
              <a:t>Touchless</a:t>
            </a:r>
            <a:r>
              <a:rPr lang="de-DE" sz="2000" dirty="0"/>
              <a:t> </a:t>
            </a:r>
            <a:r>
              <a:rPr lang="de-DE" sz="2000" dirty="0" err="1"/>
              <a:t>payment</a:t>
            </a:r>
            <a:r>
              <a:rPr lang="de-DE" sz="2000" dirty="0"/>
              <a:t> </a:t>
            </a:r>
            <a:r>
              <a:rPr lang="de-DE" sz="2000" dirty="0" err="1"/>
              <a:t>options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91F812C-3307-4997-8F92-073862C2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76" y="188084"/>
            <a:ext cx="7886700" cy="681706"/>
          </a:xfrm>
        </p:spPr>
        <p:txBody>
          <a:bodyPr/>
          <a:lstStyle/>
          <a:p>
            <a:r>
              <a:rPr lang="de-DE" dirty="0"/>
              <a:t>Question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 #1</a:t>
            </a:r>
          </a:p>
        </p:txBody>
      </p:sp>
    </p:spTree>
    <p:extLst>
      <p:ext uri="{BB962C8B-B14F-4D97-AF65-F5344CB8AC3E}">
        <p14:creationId xmlns:p14="http://schemas.microsoft.com/office/powerpoint/2010/main" val="156488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19AA71-5626-A61C-C248-1BD8227BC3A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3316E-7E04-7F2F-933B-2B127F1E3C92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000" y="1659731"/>
            <a:ext cx="1828800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577A1-B808-B34F-D730-F60985A26F3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90800" y="1930598"/>
            <a:ext cx="6045200" cy="1287066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>
                <a:solidFill>
                  <a:srgbClr val="5B5B5B"/>
                </a:solidFill>
              </a:rPr>
              <a:t>Which of these trends will be your top 3 priorities post-covid?</a:t>
            </a:r>
            <a:endParaRPr lang="fr-FR" sz="3600" b="1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BF5912-2A55-B475-D751-B3FCB46A0FB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590800" y="4386263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>
                <a:solidFill>
                  <a:srgbClr val="5B5B5B"/>
                </a:solidFill>
              </a:rPr>
              <a:t>ⓘ</a:t>
            </a:r>
            <a:r>
              <a:rPr lang="en-GB" sz="1400">
                <a:solidFill>
                  <a:srgbClr val="5B5B5B"/>
                </a:solidFill>
              </a:rPr>
              <a:t> Start presenting to display the poll results on this slide.</a:t>
            </a:r>
            <a:endParaRPr lang="fr-FR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64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033683-870F-425D-8AD3-B8CF03C80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9150350" cy="610023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6306235-C65C-4E4A-B71F-02A802DF1CCD}"/>
              </a:ext>
            </a:extLst>
          </p:cNvPr>
          <p:cNvSpPr/>
          <p:nvPr/>
        </p:nvSpPr>
        <p:spPr>
          <a:xfrm>
            <a:off x="0" y="0"/>
            <a:ext cx="6891867" cy="869790"/>
          </a:xfrm>
          <a:prstGeom prst="rect">
            <a:avLst/>
          </a:prstGeom>
          <a:solidFill>
            <a:srgbClr val="6E3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DA2F005-BB0A-4FA5-B89F-4AB82E33F6C2}"/>
              </a:ext>
            </a:extLst>
          </p:cNvPr>
          <p:cNvSpPr/>
          <p:nvPr/>
        </p:nvSpPr>
        <p:spPr>
          <a:xfrm>
            <a:off x="6536267" y="0"/>
            <a:ext cx="753533" cy="869790"/>
          </a:xfrm>
          <a:prstGeom prst="ellipse">
            <a:avLst/>
          </a:prstGeom>
          <a:solidFill>
            <a:srgbClr val="6E3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85EAFF-65AA-45FA-A6FA-BE8C0401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Workforce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affected</a:t>
            </a:r>
            <a:r>
              <a:rPr lang="de-DE" dirty="0"/>
              <a:t>…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F2BEC577-D15A-4E9F-A06D-505260E2D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20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938A15B-D192-410C-9993-99884FC56F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7518" y="1439307"/>
            <a:ext cx="2438400" cy="24384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4CE9C28-EE37-4EF4-9BB9-FDD27254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poll</a:t>
            </a:r>
            <a:r>
              <a:rPr lang="de-DE" dirty="0"/>
              <a:t>: </a:t>
            </a:r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!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C472F08-9EB0-40E0-A95B-884030E4271C}"/>
              </a:ext>
            </a:extLst>
          </p:cNvPr>
          <p:cNvSpPr/>
          <p:nvPr/>
        </p:nvSpPr>
        <p:spPr>
          <a:xfrm>
            <a:off x="559076" y="1555513"/>
            <a:ext cx="4012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Please join at 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slido.com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 with 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#2330066</a:t>
            </a:r>
            <a:endParaRPr lang="de-DE" sz="24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6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43FC453-7320-405E-A275-0D71DB7E2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075" y="2112338"/>
            <a:ext cx="7958759" cy="2199674"/>
          </a:xfrm>
        </p:spPr>
        <p:txBody>
          <a:bodyPr numCol="2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err="1"/>
              <a:t>Expense</a:t>
            </a:r>
            <a:r>
              <a:rPr lang="de-DE" sz="2000" dirty="0"/>
              <a:t> </a:t>
            </a:r>
            <a:r>
              <a:rPr lang="de-DE" sz="2000" dirty="0" err="1"/>
              <a:t>reporting</a:t>
            </a: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/>
              <a:t>Use </a:t>
            </a:r>
            <a:r>
              <a:rPr lang="de-DE" sz="2000" dirty="0" err="1"/>
              <a:t>of</a:t>
            </a:r>
            <a:r>
              <a:rPr lang="de-DE" sz="2000" dirty="0"/>
              <a:t> personal </a:t>
            </a:r>
            <a:r>
              <a:rPr lang="de-DE" sz="2000" dirty="0" err="1"/>
              <a:t>credit</a:t>
            </a:r>
            <a:r>
              <a:rPr lang="de-DE" sz="2000" dirty="0"/>
              <a:t> </a:t>
            </a:r>
            <a:r>
              <a:rPr lang="de-DE" sz="2000" dirty="0" err="1"/>
              <a:t>card</a:t>
            </a:r>
            <a:endParaRPr lang="de-DE" sz="2000" dirty="0"/>
          </a:p>
          <a:p>
            <a:pPr marL="342900" lvl="1" indent="-342900">
              <a:spcBef>
                <a:spcPts val="1000"/>
              </a:spcBef>
              <a:buClr>
                <a:srgbClr val="8AE87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charset="0"/>
              </a:rPr>
              <a:t>Waiting in line for Check-In            &amp; -Out</a:t>
            </a:r>
            <a:endParaRPr lang="de-DE" sz="2000" dirty="0">
              <a:latin typeface="Calibri" charset="0"/>
            </a:endParaRPr>
          </a:p>
          <a:p>
            <a:pPr marL="342900" lvl="1" indent="-342900">
              <a:spcBef>
                <a:spcPts val="1000"/>
              </a:spcBef>
              <a:buClr>
                <a:srgbClr val="8AE87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charset="0"/>
              </a:rPr>
              <a:t>Low/No availability at              preferred Hotels</a:t>
            </a:r>
          </a:p>
          <a:p>
            <a:pPr marL="342900" lvl="1" indent="-342900">
              <a:spcBef>
                <a:spcPts val="1000"/>
              </a:spcBef>
              <a:buClr>
                <a:srgbClr val="8AE87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charset="0"/>
              </a:rPr>
              <a:t>Lengthy search &amp; book process</a:t>
            </a:r>
          </a:p>
          <a:p>
            <a:pPr marL="342900" lvl="1" indent="-342900">
              <a:spcBef>
                <a:spcPts val="1000"/>
              </a:spcBef>
              <a:buClr>
                <a:srgbClr val="8AE87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charset="0"/>
              </a:rPr>
              <a:t>Usage of multiple tools</a:t>
            </a:r>
            <a:endParaRPr lang="de-DE" sz="2000" dirty="0">
              <a:latin typeface="Calibri" charset="0"/>
            </a:endParaRPr>
          </a:p>
          <a:p>
            <a:pPr marL="342900" lvl="1" indent="-342900">
              <a:spcBef>
                <a:spcPts val="1000"/>
              </a:spcBef>
              <a:buClr>
                <a:srgbClr val="8AE87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charset="0"/>
              </a:rPr>
              <a:t>Uncertainty/</a:t>
            </a:r>
            <a:r>
              <a:rPr lang="en-US" sz="2000" dirty="0" err="1">
                <a:latin typeface="Calibri" charset="0"/>
              </a:rPr>
              <a:t>Intransparency</a:t>
            </a:r>
            <a:r>
              <a:rPr lang="en-US" sz="2000" dirty="0">
                <a:latin typeface="Calibri" charset="0"/>
              </a:rPr>
              <a:t> on travel policy/compliance</a:t>
            </a:r>
            <a:endParaRPr lang="de-DE" sz="2000" dirty="0">
              <a:latin typeface="Calibri" charset="0"/>
            </a:endParaRPr>
          </a:p>
          <a:p>
            <a:pPr marL="342900" lvl="1" indent="-342900">
              <a:spcBef>
                <a:spcPts val="1000"/>
              </a:spcBef>
              <a:buClr>
                <a:srgbClr val="8AE87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charset="0"/>
              </a:rPr>
              <a:t>Quality gap of Hotel: booked vs. reality</a:t>
            </a:r>
            <a:endParaRPr lang="de-DE" sz="2000" dirty="0">
              <a:latin typeface="Calibri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91F812C-3307-4997-8F92-073862C2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Question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 #2</a:t>
            </a: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DD2A25B2-7DAA-4703-A425-437665FCAE61}"/>
              </a:ext>
            </a:extLst>
          </p:cNvPr>
          <p:cNvSpPr txBox="1">
            <a:spLocks/>
          </p:cNvSpPr>
          <p:nvPr/>
        </p:nvSpPr>
        <p:spPr>
          <a:xfrm>
            <a:off x="559075" y="1391477"/>
            <a:ext cx="7958759" cy="297723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E872"/>
              </a:buClr>
              <a:buSzPct val="75000"/>
              <a:buFont typeface="Wingdings" charset="2"/>
              <a:buNone/>
              <a:defRPr sz="24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Wingdings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worst</a:t>
            </a:r>
            <a:r>
              <a:rPr lang="de-DE" dirty="0"/>
              <a:t> </a:t>
            </a:r>
            <a:r>
              <a:rPr lang="de-DE" dirty="0" err="1"/>
              <a:t>pain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on </a:t>
            </a:r>
            <a:r>
              <a:rPr lang="de-DE" dirty="0" err="1"/>
              <a:t>travel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70940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1b0c67a3-4bc5-42f2-96db-6344cabfdc21"/>
  <p:tag name="SLIDO_EVENT_SECTION_UUID" val="c0cbf11b-a24c-4e2c-946b-375d5c1b14e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c1NjQ5Mjh9"/>
  <p:tag name="SLIDO_TYPE" val="SlidoPoll"/>
  <p:tag name="SLIDO_POLL_UUID" val="8fc16403-8aba-4164-b891-aaaeea54ede0"/>
  <p:tag name="SLIDO_TIMELINE" val="W3sicG9sbFF1ZXN0aW9uVXVpZCI6ImViOWFlNjY5LWExODEtNGNhMi04YTAzLTMwYjA0ZDc0NWVjZi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jc1NjQ5Mjl9"/>
  <p:tag name="SLIDO_TYPE" val="SlidoPoll"/>
  <p:tag name="SLIDO_POLL_UUID" val="9a1916ea-a2e1-4869-ab1c-c26b57a26bb8"/>
  <p:tag name="SLIDO_TIMELINE" val="W3sicG9sbFF1ZXN0aW9uVXVpZCI6IjhiZWZhZmNiLWZkN2UtNGY3OS04Mjg3LTJiYzA5NWExZGVhZC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heme/theme1.xml><?xml version="1.0" encoding="utf-8"?>
<a:theme xmlns:a="http://schemas.openxmlformats.org/drawingml/2006/main" name="Custom Design">
  <a:themeElements>
    <a:clrScheme name="Custom 2">
      <a:dk1>
        <a:srgbClr val="454749"/>
      </a:dk1>
      <a:lt1>
        <a:srgbClr val="FFFFFF"/>
      </a:lt1>
      <a:dk2>
        <a:srgbClr val="EAEEE6"/>
      </a:dk2>
      <a:lt2>
        <a:srgbClr val="E7E6E6"/>
      </a:lt2>
      <a:accent1>
        <a:srgbClr val="6D3BE5"/>
      </a:accent1>
      <a:accent2>
        <a:srgbClr val="00C0F3"/>
      </a:accent2>
      <a:accent3>
        <a:srgbClr val="203985"/>
      </a:accent3>
      <a:accent4>
        <a:srgbClr val="222741"/>
      </a:accent4>
      <a:accent5>
        <a:srgbClr val="BFBFBF"/>
      </a:accent5>
      <a:accent6>
        <a:srgbClr val="727272"/>
      </a:accent6>
      <a:hlink>
        <a:srgbClr val="6D3BE5"/>
      </a:hlink>
      <a:folHlink>
        <a:srgbClr val="6D3BE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2142d2-d138-48d3-a47d-67a5142db100" xsi:nil="true"/>
    <lcf76f155ced4ddcb4097134ff3c332f xmlns="85c6cfa4-3a82-4e43-a464-0ea2aff61f8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17AA5E72603C42A4AC4B7A8AB3C001" ma:contentTypeVersion="16" ma:contentTypeDescription="Create a new document." ma:contentTypeScope="" ma:versionID="36bce9844f07660ce78c527b86eec073">
  <xsd:schema xmlns:xsd="http://www.w3.org/2001/XMLSchema" xmlns:xs="http://www.w3.org/2001/XMLSchema" xmlns:p="http://schemas.microsoft.com/office/2006/metadata/properties" xmlns:ns2="85c6cfa4-3a82-4e43-a464-0ea2aff61f8d" xmlns:ns3="0f2142d2-d138-48d3-a47d-67a5142db100" targetNamespace="http://schemas.microsoft.com/office/2006/metadata/properties" ma:root="true" ma:fieldsID="f65dca3e88b6bae5afa806b3e442a329" ns2:_="" ns3:_="">
    <xsd:import namespace="85c6cfa4-3a82-4e43-a464-0ea2aff61f8d"/>
    <xsd:import namespace="0f2142d2-d138-48d3-a47d-67a5142db1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6cfa4-3a82-4e43-a464-0ea2aff61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84d43d9-fa6c-440f-bd5b-2cefe66533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142d2-d138-48d3-a47d-67a5142db1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6e15b01-6fd3-4083-9d06-dfe4c4ecf3ec}" ma:internalName="TaxCatchAll" ma:showField="CatchAllData" ma:web="0f2142d2-d138-48d3-a47d-67a5142db1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D19B11-837A-40AB-93F0-6085D2C05E46}">
  <ds:schemaRefs>
    <ds:schemaRef ds:uri="0f2142d2-d138-48d3-a47d-67a5142db100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85c6cfa4-3a82-4e43-a464-0ea2aff61f8d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30D494-7785-40F2-B565-06C8705BE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c6cfa4-3a82-4e43-a464-0ea2aff61f8d"/>
    <ds:schemaRef ds:uri="0f2142d2-d138-48d3-a47d-67a5142db1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246553-B2DA-4677-858F-C45C2DDAF6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349</Words>
  <Application>Microsoft Office PowerPoint</Application>
  <PresentationFormat>Custom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Custom Design</vt:lpstr>
      <vt:lpstr>PowerPoint Presentation</vt:lpstr>
      <vt:lpstr>Our Speakers</vt:lpstr>
      <vt:lpstr>The world has changed…</vt:lpstr>
      <vt:lpstr>Time for a poll: Join now!</vt:lpstr>
      <vt:lpstr>Question to the Audience #1</vt:lpstr>
      <vt:lpstr>PowerPoint Presentation</vt:lpstr>
      <vt:lpstr>Workforce has been affected…</vt:lpstr>
      <vt:lpstr>Time for a poll: Join now!</vt:lpstr>
      <vt:lpstr>Question to the Audience #2</vt:lpstr>
      <vt:lpstr>PowerPoint Presentation</vt:lpstr>
      <vt:lpstr>Personalized End2End experience</vt:lpstr>
      <vt:lpstr>Find out more about HRS</vt:lpstr>
      <vt:lpstr>Before you leave</vt:lpstr>
      <vt:lpstr>PowerPoint Presentation</vt:lpstr>
    </vt:vector>
  </TitlesOfParts>
  <Company>FunGuy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Jason Sarol</dc:creator>
  <cp:lastModifiedBy>Rebecca Fahed</cp:lastModifiedBy>
  <cp:revision>142</cp:revision>
  <dcterms:created xsi:type="dcterms:W3CDTF">2016-02-02T18:04:08Z</dcterms:created>
  <dcterms:modified xsi:type="dcterms:W3CDTF">2022-11-04T12:30:38Z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0x010100E317AA5E72603C42A4AC4B7A8AB3C001</vt:lpwstr>
  </property>
  <property fmtid="{D5CDD505-2E9C-101B-9397-08002B2CF9AE}" pid="3" name="MediaServiceImageTags">
    <vt:lpwstr/>
  </property>
  <property fmtid="{D5CDD505-2E9C-101B-9397-08002B2CF9AE}" pid="4" name="SlidoAppVersion">
    <vt:lpwstr>1.5.2.3420</vt:lpwstr>
  </property>
</Properties>
</file>