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notesMasterIdLst>
    <p:notesMasterId r:id="rId23"/>
  </p:notesMasterIdLst>
  <p:handoutMasterIdLst>
    <p:handoutMasterId r:id="rId24"/>
  </p:handoutMasterIdLst>
  <p:sldIdLst>
    <p:sldId id="287" r:id="rId2"/>
    <p:sldId id="258" r:id="rId3"/>
    <p:sldId id="316" r:id="rId4"/>
    <p:sldId id="310" r:id="rId5"/>
    <p:sldId id="318" r:id="rId6"/>
    <p:sldId id="320" r:id="rId7"/>
    <p:sldId id="311" r:id="rId8"/>
    <p:sldId id="291" r:id="rId9"/>
    <p:sldId id="300" r:id="rId10"/>
    <p:sldId id="303" r:id="rId11"/>
    <p:sldId id="290" r:id="rId12"/>
    <p:sldId id="304" r:id="rId13"/>
    <p:sldId id="317" r:id="rId14"/>
    <p:sldId id="305" r:id="rId15"/>
    <p:sldId id="299" r:id="rId16"/>
    <p:sldId id="319" r:id="rId17"/>
    <p:sldId id="308" r:id="rId18"/>
    <p:sldId id="309" r:id="rId19"/>
    <p:sldId id="292" r:id="rId20"/>
    <p:sldId id="321" r:id="rId21"/>
    <p:sldId id="293" r:id="rId22"/>
  </p:sldIdLst>
  <p:sldSz cx="9144000" cy="5148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0F3"/>
    <a:srgbClr val="6E3CE5"/>
    <a:srgbClr val="2139B5"/>
    <a:srgbClr val="0077BE"/>
    <a:srgbClr val="7DC242"/>
    <a:srgbClr val="A6228C"/>
    <a:srgbClr val="ADD13B"/>
    <a:srgbClr val="FCFC69"/>
    <a:srgbClr val="FF7276"/>
    <a:srgbClr val="8AE8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23" autoAdjust="0"/>
    <p:restoredTop sz="84720" autoAdjust="0"/>
  </p:normalViewPr>
  <p:slideViewPr>
    <p:cSldViewPr snapToGrid="0" snapToObjects="1">
      <p:cViewPr varScale="1">
        <p:scale>
          <a:sx n="90" d="100"/>
          <a:sy n="90" d="100"/>
        </p:scale>
        <p:origin x="1310" y="67"/>
      </p:cViewPr>
      <p:guideLst>
        <p:guide orient="horz" pos="162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 snapToObjects="1">
      <p:cViewPr varScale="1">
        <p:scale>
          <a:sx n="94" d="100"/>
          <a:sy n="94" d="100"/>
        </p:scale>
        <p:origin x="254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3">
                  <a:shade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35-ED4E-B787-0C8D26F63539}"/>
              </c:ext>
            </c:extLst>
          </c:dPt>
          <c:dPt>
            <c:idx val="1"/>
            <c:bubble3D val="0"/>
            <c:spPr>
              <a:solidFill>
                <a:schemeClr val="accent3">
                  <a:shade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B35-ED4E-B787-0C8D26F63539}"/>
              </c:ext>
            </c:extLst>
          </c:dPt>
          <c:dPt>
            <c:idx val="2"/>
            <c:bubble3D val="0"/>
            <c:spPr>
              <a:solidFill>
                <a:schemeClr val="accent3">
                  <a:tint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B35-ED4E-B787-0C8D26F63539}"/>
              </c:ext>
            </c:extLst>
          </c:dPt>
          <c:dPt>
            <c:idx val="3"/>
            <c:bubble3D val="0"/>
            <c:spPr>
              <a:solidFill>
                <a:schemeClr val="accent3">
                  <a:tint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B35-ED4E-B787-0C8D26F63539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B9-434E-AE84-C65F720E92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G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CBB-2B4C-BC23-7AB302855D97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CBB-2B4C-BC23-7AB302855D97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CBB-2B4C-BC23-7AB302855D97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CBB-2B4C-BC23-7AB302855D9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CBB-2B4C-BC23-7AB302855D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GH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B1-3A47-BD77-E2C5EFE14E5C}"/>
              </c:ext>
            </c:extLst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9B1-3A47-BD77-E2C5EFE14E5C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9B1-3A47-BD77-E2C5EFE14E5C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9B1-3A47-BD77-E2C5EFE14E5C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9B1-3A47-BD77-E2C5EFE14E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GH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GH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GH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C9-4F4B-9399-9C435102F93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C9-4F4B-9399-9C435102F93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5C9-4F4B-9399-9C435102F9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8101824"/>
        <c:axId val="1048105040"/>
      </c:barChart>
      <c:catAx>
        <c:axId val="104810182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GH"/>
          </a:p>
        </c:txPr>
        <c:crossAx val="1048105040"/>
        <c:crosses val="autoZero"/>
        <c:auto val="1"/>
        <c:lblAlgn val="ctr"/>
        <c:lblOffset val="100"/>
        <c:noMultiLvlLbl val="0"/>
      </c:catAx>
      <c:valAx>
        <c:axId val="1048105040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GH"/>
          </a:p>
        </c:txPr>
        <c:crossAx val="1048101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GH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G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105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3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DB5380-4FEF-7548-BCF4-0E031A82BF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7DCB83-0EC3-7F46-A3ED-669F1602DC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39E2D-FC30-A046-B0BC-400EEC14D15A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4CB0E8-65CA-7C44-AD2D-0A36BF2385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3D7A9A-9196-1146-811B-A9DD308334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DE8F4-644E-CF4C-88AC-4D9B8196E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516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A9A6C-0854-3D4C-92BF-85D888900B6A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873FD-035B-E741-B10D-6A4C8DD4E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96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873FD-035B-E741-B10D-6A4C8DD4EF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37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873FD-035B-E741-B10D-6A4C8DD4EF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94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873FD-035B-E741-B10D-6A4C8DD4EF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56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873FD-035B-E741-B10D-6A4C8DD4EF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0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Photo by Alex Kotliarskyi on Unsplash</a:t>
            </a:r>
          </a:p>
          <a:p>
            <a:pPr algn="l"/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--------------------</a:t>
            </a:r>
          </a:p>
          <a:p>
            <a:pPr algn="l"/>
            <a:endParaRPr lang="en-US" b="0" i="0" dirty="0">
              <a:solidFill>
                <a:srgbClr val="111111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873FD-035B-E741-B10D-6A4C8DD4EF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7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Photo by Avi Richards on Unsplash</a:t>
            </a:r>
          </a:p>
          <a:p>
            <a:pPr algn="l"/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----------------------------------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873FD-035B-E741-B10D-6A4C8DD4EF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594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873FD-035B-E741-B10D-6A4C8DD4EF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54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Photo by Nathan Dumlao on Unsplash</a:t>
            </a:r>
          </a:p>
          <a:p>
            <a:pPr algn="l"/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----------------------------------------------</a:t>
            </a: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873FD-035B-E741-B10D-6A4C8DD4EF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190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Photo by Christina @ wocintechchat.com on Unsplash </a:t>
            </a:r>
          </a:p>
          <a:p>
            <a:pPr algn="l"/>
            <a:r>
              <a:rPr lang="en-US" dirty="0"/>
              <a:t>------------------------------------------------------------</a:t>
            </a:r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873FD-035B-E741-B10D-6A4C8DD4EF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52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873FD-035B-E741-B10D-6A4C8DD4EF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81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olum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21295"/>
            <a:ext cx="3867150" cy="2885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7DC242"/>
              </a:buClr>
              <a:buSzPct val="75000"/>
              <a:buFont typeface="Wingdings" charset="2"/>
              <a:buChar char="§"/>
              <a:defRPr sz="2400"/>
            </a:lvl1pPr>
            <a:lvl2pPr marL="685800" indent="-228600">
              <a:buSzPct val="75000"/>
              <a:buFont typeface="Wingdings" charset="2"/>
              <a:buChar char="§"/>
              <a:defRPr sz="2000"/>
            </a:lvl2pPr>
            <a:lvl3pPr marL="1143000" indent="-228600">
              <a:buSzPct val="75000"/>
              <a:buFont typeface="Wingdings" charset="2"/>
              <a:buChar char="§"/>
              <a:defRPr sz="1800"/>
            </a:lvl3pPr>
            <a:lvl4pPr marL="1600200" indent="-228600">
              <a:buSzPct val="75000"/>
              <a:buFont typeface="Wingdings" charset="2"/>
              <a:buChar char="§"/>
              <a:defRPr/>
            </a:lvl4pPr>
            <a:lvl5pPr marL="2057400" indent="-228600">
              <a:buSzPct val="75000"/>
              <a:buFont typeface="Wingdings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0"/>
          <p:cNvSpPr>
            <a:spLocks noGrp="1"/>
          </p:cNvSpPr>
          <p:nvPr>
            <p:ph type="title" hasCustomPrompt="1"/>
          </p:nvPr>
        </p:nvSpPr>
        <p:spPr>
          <a:xfrm>
            <a:off x="628652" y="202067"/>
            <a:ext cx="7886700" cy="6817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 column list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41D3F57-07A0-064E-BB2B-11E429A16FE6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648202" y="1421295"/>
            <a:ext cx="3867150" cy="289772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7DC242"/>
              </a:buClr>
              <a:buSzPct val="75000"/>
              <a:buFont typeface="Wingdings" charset="2"/>
              <a:buChar char="§"/>
              <a:defRPr sz="2400"/>
            </a:lvl1pPr>
            <a:lvl2pPr marL="685800" indent="-228600">
              <a:buSzPct val="75000"/>
              <a:buFont typeface="Wingdings" charset="2"/>
              <a:buChar char="§"/>
              <a:defRPr sz="2000"/>
            </a:lvl2pPr>
            <a:lvl3pPr marL="1143000" indent="-228600">
              <a:buSzPct val="75000"/>
              <a:buFont typeface="Wingdings" charset="2"/>
              <a:buChar char="§"/>
              <a:defRPr sz="1800"/>
            </a:lvl3pPr>
            <a:lvl4pPr marL="1600200" indent="-228600">
              <a:buSzPct val="75000"/>
              <a:buFont typeface="Wingdings" charset="2"/>
              <a:buChar char="§"/>
              <a:defRPr/>
            </a:lvl4pPr>
            <a:lvl5pPr marL="2057400" indent="-228600">
              <a:buSzPct val="75000"/>
              <a:buFont typeface="Wingdings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E8485E-3198-309C-366B-20E80D4581FF}"/>
              </a:ext>
            </a:extLst>
          </p:cNvPr>
          <p:cNvSpPr/>
          <p:nvPr userDrawn="1"/>
        </p:nvSpPr>
        <p:spPr>
          <a:xfrm>
            <a:off x="7339693" y="0"/>
            <a:ext cx="1649186" cy="898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788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/Pau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441174"/>
            <a:ext cx="2735652" cy="301699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Clr>
                <a:srgbClr val="8AE872"/>
              </a:buClr>
              <a:buSzPct val="75000"/>
              <a:buFont typeface="Wingdings" charset="2"/>
              <a:buNone/>
              <a:defRPr sz="2400"/>
            </a:lvl1pPr>
            <a:lvl2pPr marL="457200" indent="0">
              <a:buSzPct val="75000"/>
              <a:buFont typeface="Wingdings" charset="2"/>
              <a:buNone/>
              <a:defRPr/>
            </a:lvl2pPr>
            <a:lvl3pPr marL="914400" indent="0">
              <a:buSzPct val="75000"/>
              <a:buFont typeface="Wingdings" charset="2"/>
              <a:buNone/>
              <a:defRPr/>
            </a:lvl3pPr>
            <a:lvl4pPr marL="1371600" indent="0">
              <a:buSzPct val="75000"/>
              <a:buFont typeface="Wingdings" charset="2"/>
              <a:buNone/>
              <a:defRPr/>
            </a:lvl4pPr>
            <a:lvl5pPr marL="1828800" indent="0">
              <a:buSzPct val="75000"/>
              <a:buFont typeface="Wingdings" charset="2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0"/>
          <p:cNvSpPr>
            <a:spLocks noGrp="1"/>
          </p:cNvSpPr>
          <p:nvPr>
            <p:ph type="title" hasCustomPrompt="1"/>
          </p:nvPr>
        </p:nvSpPr>
        <p:spPr>
          <a:xfrm>
            <a:off x="628650" y="188085"/>
            <a:ext cx="7886700" cy="6817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Paragraph text title style</a:t>
            </a: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519577" y="1441174"/>
            <a:ext cx="4995773" cy="301699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1F27B0-CDFC-E618-937E-465413506FFE}"/>
              </a:ext>
            </a:extLst>
          </p:cNvPr>
          <p:cNvSpPr/>
          <p:nvPr userDrawn="1"/>
        </p:nvSpPr>
        <p:spPr>
          <a:xfrm>
            <a:off x="7339693" y="0"/>
            <a:ext cx="1649186" cy="898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19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 userDrawn="1">
            <p:extLst>
              <p:ext uri="{D42A27DB-BD31-4B8C-83A1-F6EECF244321}">
                <p14:modId xmlns:p14="http://schemas.microsoft.com/office/powerpoint/2010/main" val="1944924267"/>
              </p:ext>
            </p:extLst>
          </p:nvPr>
        </p:nvGraphicFramePr>
        <p:xfrm>
          <a:off x="1332612" y="1689250"/>
          <a:ext cx="1905000" cy="1428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/>
          <p:nvPr userDrawn="1">
            <p:extLst>
              <p:ext uri="{D42A27DB-BD31-4B8C-83A1-F6EECF244321}">
                <p14:modId xmlns:p14="http://schemas.microsoft.com/office/powerpoint/2010/main" val="472102914"/>
              </p:ext>
            </p:extLst>
          </p:nvPr>
        </p:nvGraphicFramePr>
        <p:xfrm>
          <a:off x="3505200" y="1689250"/>
          <a:ext cx="1905000" cy="1428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/>
          <p:nvPr userDrawn="1">
            <p:extLst>
              <p:ext uri="{D42A27DB-BD31-4B8C-83A1-F6EECF244321}">
                <p14:modId xmlns:p14="http://schemas.microsoft.com/office/powerpoint/2010/main" val="1408863993"/>
              </p:ext>
            </p:extLst>
          </p:nvPr>
        </p:nvGraphicFramePr>
        <p:xfrm>
          <a:off x="5635256" y="1689250"/>
          <a:ext cx="1905000" cy="1428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Content Placeholder 3"/>
          <p:cNvSpPr txBox="1">
            <a:spLocks/>
          </p:cNvSpPr>
          <p:nvPr userDrawn="1"/>
        </p:nvSpPr>
        <p:spPr>
          <a:xfrm>
            <a:off x="5638801" y="2984650"/>
            <a:ext cx="2057399" cy="15430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2800" b="0" i="0" dirty="0">
                <a:solidFill>
                  <a:srgbClr val="333333"/>
                </a:solidFill>
                <a:latin typeface="Calibri Light" charset="0"/>
                <a:ea typeface="Calibri Light" charset="0"/>
                <a:cs typeface="Calibri Light" charset="0"/>
              </a:rPr>
              <a:t>Data 3</a:t>
            </a:r>
            <a:endParaRPr lang="en-US" sz="2200" b="0" i="0" dirty="0">
              <a:solidFill>
                <a:schemeClr val="accent3">
                  <a:lumMod val="7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342900" lvl="0" indent="-342900" algn="ctr">
              <a:defRPr/>
            </a:pPr>
            <a:r>
              <a:rPr lang="en-US" sz="1800" b="0" i="0" dirty="0">
                <a:solidFill>
                  <a:srgbClr val="080808"/>
                </a:solidFill>
                <a:latin typeface="Calibri Light" charset="0"/>
                <a:ea typeface="Calibri Light" charset="0"/>
                <a:cs typeface="Calibri Light" charset="0"/>
              </a:rPr>
              <a:t>Analysis</a:t>
            </a:r>
          </a:p>
          <a:p>
            <a:pPr marL="342900" indent="-342900" algn="ctr"/>
            <a:r>
              <a:rPr lang="en-US" sz="1800" b="0" i="0" dirty="0">
                <a:solidFill>
                  <a:srgbClr val="080808"/>
                </a:solidFill>
                <a:latin typeface="Calibri Light" charset="0"/>
                <a:ea typeface="Calibri Light" charset="0"/>
                <a:cs typeface="Calibri Light" charset="0"/>
              </a:rPr>
              <a:t>Analysis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en-US" sz="2200" b="0" i="0" dirty="0">
              <a:solidFill>
                <a:schemeClr val="accent3">
                  <a:lumMod val="7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4" name="Content Placeholder 3"/>
          <p:cNvSpPr txBox="1">
            <a:spLocks/>
          </p:cNvSpPr>
          <p:nvPr userDrawn="1"/>
        </p:nvSpPr>
        <p:spPr>
          <a:xfrm>
            <a:off x="3444950" y="2987308"/>
            <a:ext cx="2057399" cy="15430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2800" b="0" i="0" dirty="0">
                <a:solidFill>
                  <a:srgbClr val="333333"/>
                </a:solidFill>
                <a:latin typeface="Calibri Light" charset="0"/>
                <a:ea typeface="Calibri Light" charset="0"/>
                <a:cs typeface="Calibri Light" charset="0"/>
              </a:rPr>
              <a:t>Data 2</a:t>
            </a:r>
            <a:endParaRPr lang="en-US" sz="2200" b="0" i="0" dirty="0">
              <a:solidFill>
                <a:schemeClr val="accent3">
                  <a:lumMod val="7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342900" lvl="0" indent="-342900" algn="ctr">
              <a:defRPr/>
            </a:pPr>
            <a:r>
              <a:rPr lang="en-US" sz="1800" b="0" i="0" dirty="0">
                <a:solidFill>
                  <a:srgbClr val="080808"/>
                </a:solidFill>
                <a:latin typeface="Calibri Light" charset="0"/>
                <a:ea typeface="Calibri Light" charset="0"/>
                <a:cs typeface="Calibri Light" charset="0"/>
              </a:rPr>
              <a:t>Analysis</a:t>
            </a:r>
          </a:p>
          <a:p>
            <a:pPr marL="342900" indent="-342900" algn="ctr"/>
            <a:r>
              <a:rPr lang="en-US" sz="1800" b="0" i="0" dirty="0">
                <a:solidFill>
                  <a:srgbClr val="080808"/>
                </a:solidFill>
                <a:latin typeface="Calibri Light" charset="0"/>
                <a:ea typeface="Calibri Light" charset="0"/>
                <a:cs typeface="Calibri Light" charset="0"/>
              </a:rPr>
              <a:t>Analysis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en-US" sz="2200" b="0" i="0" dirty="0">
              <a:solidFill>
                <a:schemeClr val="accent3">
                  <a:lumMod val="7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5" name="Content Placeholder 3"/>
          <p:cNvSpPr txBox="1">
            <a:spLocks/>
          </p:cNvSpPr>
          <p:nvPr userDrawn="1"/>
        </p:nvSpPr>
        <p:spPr>
          <a:xfrm>
            <a:off x="1289196" y="3023414"/>
            <a:ext cx="2057399" cy="15430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2800" b="0" i="0" dirty="0">
                <a:solidFill>
                  <a:srgbClr val="333333"/>
                </a:solidFill>
                <a:latin typeface="Calibri Light" charset="0"/>
                <a:ea typeface="Calibri Light" charset="0"/>
                <a:cs typeface="Calibri Light" charset="0"/>
              </a:rPr>
              <a:t>Data 1</a:t>
            </a:r>
          </a:p>
          <a:p>
            <a:pPr marL="342900" lvl="0" indent="-342900" algn="ctr">
              <a:defRPr/>
            </a:pPr>
            <a:r>
              <a:rPr lang="en-US" sz="1800" b="0" i="0" dirty="0">
                <a:solidFill>
                  <a:srgbClr val="080808"/>
                </a:solidFill>
                <a:latin typeface="Calibri Light" charset="0"/>
                <a:ea typeface="Calibri Light" charset="0"/>
                <a:cs typeface="Calibri Light" charset="0"/>
              </a:rPr>
              <a:t>Analysis</a:t>
            </a:r>
          </a:p>
          <a:p>
            <a:pPr marL="342900" indent="-342900" algn="ctr"/>
            <a:r>
              <a:rPr lang="en-US" sz="1800" b="0" i="0" dirty="0">
                <a:solidFill>
                  <a:srgbClr val="080808"/>
                </a:solidFill>
                <a:latin typeface="Calibri Light" charset="0"/>
                <a:ea typeface="Calibri Light" charset="0"/>
                <a:cs typeface="Calibri Light" charset="0"/>
              </a:rPr>
              <a:t>Analysis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en-US" sz="2200" b="0" i="0" dirty="0">
              <a:solidFill>
                <a:schemeClr val="accent3">
                  <a:lumMod val="7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9" name="Title 10"/>
          <p:cNvSpPr>
            <a:spLocks noGrp="1"/>
          </p:cNvSpPr>
          <p:nvPr>
            <p:ph type="title" hasCustomPrompt="1"/>
          </p:nvPr>
        </p:nvSpPr>
        <p:spPr>
          <a:xfrm>
            <a:off x="628650" y="188217"/>
            <a:ext cx="7886700" cy="6817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Pie chart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426A72-AC1D-B3AA-3C88-F9A6490FE19F}"/>
              </a:ext>
            </a:extLst>
          </p:cNvPr>
          <p:cNvSpPr/>
          <p:nvPr userDrawn="1"/>
        </p:nvSpPr>
        <p:spPr>
          <a:xfrm>
            <a:off x="7339693" y="0"/>
            <a:ext cx="1649186" cy="898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3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 userDrawn="1"/>
        </p:nvGraphicFramePr>
        <p:xfrm>
          <a:off x="1332612" y="1200150"/>
          <a:ext cx="1905000" cy="1428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/>
          <p:nvPr userDrawn="1"/>
        </p:nvGraphicFramePr>
        <p:xfrm>
          <a:off x="3505200" y="1200150"/>
          <a:ext cx="1905000" cy="1428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/>
          <p:cNvGraphicFramePr/>
          <p:nvPr userDrawn="1">
            <p:extLst>
              <p:ext uri="{D42A27DB-BD31-4B8C-83A1-F6EECF244321}">
                <p14:modId xmlns:p14="http://schemas.microsoft.com/office/powerpoint/2010/main" val="4121980107"/>
              </p:ext>
            </p:extLst>
          </p:nvPr>
        </p:nvGraphicFramePr>
        <p:xfrm>
          <a:off x="1600200" y="1690059"/>
          <a:ext cx="60960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itle 10"/>
          <p:cNvSpPr>
            <a:spLocks noGrp="1"/>
          </p:cNvSpPr>
          <p:nvPr>
            <p:ph type="title" hasCustomPrompt="1"/>
          </p:nvPr>
        </p:nvSpPr>
        <p:spPr>
          <a:xfrm>
            <a:off x="628650" y="171169"/>
            <a:ext cx="7886700" cy="6817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Bar chart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9B3383-ACCD-3A25-5E36-45BD7790BF3A}"/>
              </a:ext>
            </a:extLst>
          </p:cNvPr>
          <p:cNvSpPr/>
          <p:nvPr userDrawn="1"/>
        </p:nvSpPr>
        <p:spPr>
          <a:xfrm>
            <a:off x="7339693" y="0"/>
            <a:ext cx="1649186" cy="898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859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C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5FC479B-CFA9-294C-8348-7127C59A96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8442" y="3536176"/>
            <a:ext cx="3415660" cy="146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6E3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BF7917A-6E7B-4248-B064-B42AC0F892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152" y="3536176"/>
            <a:ext cx="3415660" cy="146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5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C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3547B21-6BB8-F943-8E28-268F5DE431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8442" y="3536176"/>
            <a:ext cx="3415660" cy="146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76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6E3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E0C662-BC23-C946-84D4-E0C9CE36BD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152" y="3536176"/>
            <a:ext cx="3415660" cy="146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0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00C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D283B6D-CC93-054E-99DB-4FBB4C42A6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8442" y="3536176"/>
            <a:ext cx="3415660" cy="146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45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726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1174"/>
            <a:ext cx="7886700" cy="30169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buClr>
                <a:srgbClr val="7DC242"/>
              </a:buClr>
              <a:buSzPct val="75000"/>
              <a:buFont typeface="Wingdings" pitchFamily="2" charset="2"/>
              <a:buChar char="§"/>
              <a:defRPr sz="2400"/>
            </a:lvl1pPr>
            <a:lvl2pPr marL="685800" indent="-228600">
              <a:buSzPct val="75000"/>
              <a:buFont typeface="Wingdings" charset="2"/>
              <a:buChar char="§"/>
              <a:defRPr sz="2000"/>
            </a:lvl2pPr>
            <a:lvl3pPr marL="1143000" indent="-228600">
              <a:buSzPct val="75000"/>
              <a:buFont typeface="Wingdings" charset="2"/>
              <a:buChar char="§"/>
              <a:defRPr sz="1800"/>
            </a:lvl3pPr>
            <a:lvl4pPr marL="1600200" indent="-228600">
              <a:buSzPct val="75000"/>
              <a:buFont typeface="Wingdings" charset="2"/>
              <a:buChar char="§"/>
              <a:defRPr/>
            </a:lvl4pPr>
            <a:lvl5pPr marL="2057400" indent="-228600">
              <a:buSzPct val="75000"/>
              <a:buFont typeface="Wingdings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628650" y="178145"/>
            <a:ext cx="6364333" cy="6143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Bulleted list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20C75-9CAF-E31C-44F2-AB34DA0C68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BC0AB1-8084-698A-34AF-CD3B765EA252}"/>
              </a:ext>
            </a:extLst>
          </p:cNvPr>
          <p:cNvSpPr/>
          <p:nvPr userDrawn="1"/>
        </p:nvSpPr>
        <p:spPr>
          <a:xfrm>
            <a:off x="7339693" y="0"/>
            <a:ext cx="1649186" cy="898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49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075" y="1391477"/>
            <a:ext cx="7958759" cy="297723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Clr>
                <a:srgbClr val="8AE872"/>
              </a:buClr>
              <a:buSzPct val="75000"/>
              <a:buFont typeface="Wingdings" charset="2"/>
              <a:buNone/>
              <a:defRPr sz="2400"/>
            </a:lvl1pPr>
            <a:lvl2pPr marL="457200" indent="0">
              <a:buSzPct val="75000"/>
              <a:buFont typeface="Wingdings" charset="2"/>
              <a:buNone/>
              <a:defRPr/>
            </a:lvl2pPr>
            <a:lvl3pPr marL="914400" indent="0">
              <a:buSzPct val="75000"/>
              <a:buFont typeface="Wingdings" charset="2"/>
              <a:buNone/>
              <a:defRPr/>
            </a:lvl3pPr>
            <a:lvl4pPr marL="1371600" indent="0">
              <a:buSzPct val="75000"/>
              <a:buFont typeface="Wingdings" charset="2"/>
              <a:buNone/>
              <a:defRPr/>
            </a:lvl4pPr>
            <a:lvl5pPr marL="1828800" indent="0">
              <a:buSzPct val="75000"/>
              <a:buFont typeface="Wingdings" charset="2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559076" y="188084"/>
            <a:ext cx="7886700" cy="6817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Paragraph text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EBBB0A-D9C1-9B55-FEC4-73F1820A7B55}"/>
              </a:ext>
            </a:extLst>
          </p:cNvPr>
          <p:cNvSpPr/>
          <p:nvPr userDrawn="1"/>
        </p:nvSpPr>
        <p:spPr>
          <a:xfrm>
            <a:off x="7339693" y="0"/>
            <a:ext cx="1649186" cy="898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C2C6F6-597D-9346-7670-70670BA5AC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72025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7D48C00D-FC29-40A0-56FE-0A916971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10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79" r:id="rId2"/>
    <p:sldLayoutId id="2147483691" r:id="rId3"/>
    <p:sldLayoutId id="2147483692" r:id="rId4"/>
    <p:sldLayoutId id="2147483721" r:id="rId5"/>
    <p:sldLayoutId id="2147483733" r:id="rId6"/>
    <p:sldLayoutId id="2147483745" r:id="rId7"/>
    <p:sldLayoutId id="2147483680" r:id="rId8"/>
    <p:sldLayoutId id="2147483688" r:id="rId9"/>
    <p:sldLayoutId id="2147483682" r:id="rId10"/>
    <p:sldLayoutId id="2147483684" r:id="rId11"/>
    <p:sldLayoutId id="2147483685" r:id="rId12"/>
    <p:sldLayoutId id="2147483689" r:id="rId13"/>
    <p:sldLayoutId id="214748374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baseline="0">
          <a:solidFill>
            <a:schemeClr val="accent2"/>
          </a:solidFill>
          <a:latin typeface="Calibri Light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600" kern="1200" baseline="0">
          <a:solidFill>
            <a:schemeClr val="tx1"/>
          </a:solidFill>
          <a:latin typeface="Calibri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18C45B2D-218A-1540-A15F-A3E0616E0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666" y="306164"/>
            <a:ext cx="3036828" cy="124219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087B1AF0-0F64-132B-3676-4B899F5E0CC1}"/>
              </a:ext>
            </a:extLst>
          </p:cNvPr>
          <p:cNvSpPr txBox="1">
            <a:spLocks/>
          </p:cNvSpPr>
          <p:nvPr/>
        </p:nvSpPr>
        <p:spPr>
          <a:xfrm>
            <a:off x="373159" y="1719328"/>
            <a:ext cx="7716482" cy="20782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rgbClr val="333333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pPr>
              <a:lnSpc>
                <a:spcPts val="4680"/>
              </a:lnSpc>
            </a:pPr>
            <a:r>
              <a:rPr lang="en-US" sz="48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Be More Strategic: </a:t>
            </a:r>
          </a:p>
          <a:p>
            <a:pPr>
              <a:lnSpc>
                <a:spcPts val="4680"/>
              </a:lnSpc>
            </a:pPr>
            <a:r>
              <a:rPr lang="en-US" sz="48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Morphing Your TRM Program to Support All Your People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6AC9D39-C52B-AD25-5D75-2EF0972B4324}"/>
              </a:ext>
            </a:extLst>
          </p:cNvPr>
          <p:cNvSpPr/>
          <p:nvPr/>
        </p:nvSpPr>
        <p:spPr>
          <a:xfrm>
            <a:off x="373160" y="382568"/>
            <a:ext cx="4422775" cy="1165786"/>
          </a:xfrm>
          <a:prstGeom prst="roundRect">
            <a:avLst>
              <a:gd name="adj" fmla="val 50000"/>
            </a:avLst>
          </a:prstGeom>
          <a:solidFill>
            <a:srgbClr val="2139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B5DDCF6-C1D0-95DE-E8BC-0940467DF558}"/>
              </a:ext>
            </a:extLst>
          </p:cNvPr>
          <p:cNvSpPr txBox="1">
            <a:spLocks/>
          </p:cNvSpPr>
          <p:nvPr/>
        </p:nvSpPr>
        <p:spPr>
          <a:xfrm>
            <a:off x="737113" y="388872"/>
            <a:ext cx="3806890" cy="1159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rgbClr val="333333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r>
              <a:rPr lang="en-US" sz="15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Nicholas Hymans</a:t>
            </a:r>
            <a:r>
              <a:rPr lang="en-US" sz="15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en-US" sz="15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Director of Operations and Travel Security, </a:t>
            </a:r>
            <a:r>
              <a:rPr lang="en-US" sz="15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Deutsche Bank</a:t>
            </a:r>
          </a:p>
          <a:p>
            <a:endParaRPr lang="en-US" sz="600" i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5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Jorge Mesa</a:t>
            </a:r>
            <a:r>
              <a:rPr lang="en-US" sz="15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en-US" sz="15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 Global Crisis Management</a:t>
            </a:r>
            <a:r>
              <a:rPr lang="en-US" sz="15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en-US" sz="15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BCD Travel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B836C-5015-C983-5363-1CDFABF28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081" y="3987282"/>
            <a:ext cx="5138199" cy="61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70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B50B307-4719-094F-989D-42988803C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Now it is continuous People Risk Management (PRM) wherever they are working or traveling.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6A7B5CE-ACFE-FE43-9BD0-EDB129F9F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8085"/>
            <a:ext cx="6398315" cy="681706"/>
          </a:xfrm>
        </p:spPr>
        <p:txBody>
          <a:bodyPr/>
          <a:lstStyle/>
          <a:p>
            <a:r>
              <a:rPr lang="en-US" sz="3600" b="1" dirty="0">
                <a:latin typeface="Calibri Light"/>
                <a:cs typeface="Calibri Light"/>
              </a:rPr>
              <a:t>Wherever your people are…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D7F0F9-4587-47C1-B93A-AF4B05783213}"/>
              </a:ext>
            </a:extLst>
          </p:cNvPr>
          <p:cNvSpPr txBox="1"/>
          <p:nvPr/>
        </p:nvSpPr>
        <p:spPr>
          <a:xfrm>
            <a:off x="6746037" y="4456306"/>
            <a:ext cx="1763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b="0" i="0" dirty="0">
                <a:solidFill>
                  <a:srgbClr val="111111"/>
                </a:solidFill>
                <a:effectLst/>
                <a:latin typeface="-apple-system"/>
              </a:rPr>
              <a:t>Photo by Avi Richards on Unsplash</a:t>
            </a:r>
          </a:p>
        </p:txBody>
      </p:sp>
      <p:pic>
        <p:nvPicPr>
          <p:cNvPr id="6" name="Picture Placeholder 5" descr="A person sitting on a ledge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D29D0827-8144-433A-9FBF-56ADFA1ED4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9750" b="97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6453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70233" y="118510"/>
            <a:ext cx="6567280" cy="676620"/>
          </a:xfrm>
        </p:spPr>
        <p:txBody>
          <a:bodyPr/>
          <a:lstStyle/>
          <a:p>
            <a:r>
              <a:rPr lang="en-US" dirty="0"/>
              <a:t>People Risk Management (PRM)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DF235D-4ECB-E6F4-E159-37CCA8991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/>
              <a:t>Protecting people and keeping them productive is at the heart of operational resiliency. This includes risks TO and FROM your people.</a:t>
            </a:r>
          </a:p>
          <a:p>
            <a:endParaRPr lang="en-US" sz="1800" b="1" dirty="0"/>
          </a:p>
          <a:p>
            <a:pPr marL="342900" indent="-342900">
              <a:buClr>
                <a:srgbClr val="6E3CE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ADAPT to “office anywhere” realities</a:t>
            </a:r>
          </a:p>
          <a:p>
            <a:pPr marL="342900" indent="-342900">
              <a:buClr>
                <a:srgbClr val="6E3CE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ANTICIPATE people’s risks wherever they are located</a:t>
            </a:r>
          </a:p>
          <a:p>
            <a:pPr marL="342900" indent="-342900">
              <a:buClr>
                <a:srgbClr val="6E3CE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PROMOTE workplace and mental wellness</a:t>
            </a:r>
          </a:p>
          <a:p>
            <a:pPr marL="342900" indent="-342900">
              <a:buClr>
                <a:srgbClr val="6E3CE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RESPOND to added stresses</a:t>
            </a:r>
          </a:p>
          <a:p>
            <a:pPr>
              <a:buClr>
                <a:srgbClr val="6E3CE5"/>
              </a:buClr>
              <a:buSzPct val="100000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17980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B50B307-4719-094F-989D-42988803C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The asset that you are helping to protect </a:t>
            </a:r>
            <a:br>
              <a:rPr lang="en-US" sz="2000" dirty="0"/>
            </a:br>
            <a:r>
              <a:rPr lang="en-US" sz="2000" dirty="0"/>
              <a:t>is the </a:t>
            </a:r>
            <a:r>
              <a:rPr lang="en-US" sz="2000" b="1" dirty="0"/>
              <a:t>Person</a:t>
            </a:r>
            <a:r>
              <a:rPr lang="en-US" sz="2000" dirty="0"/>
              <a:t>, </a:t>
            </a:r>
            <a:br>
              <a:rPr lang="en-US" sz="1800" dirty="0"/>
            </a:br>
            <a:r>
              <a:rPr lang="en-US" sz="2000" dirty="0"/>
              <a:t>not just the </a:t>
            </a:r>
            <a:r>
              <a:rPr lang="en-US" sz="2000" b="1" dirty="0"/>
              <a:t>Trip</a:t>
            </a:r>
            <a:r>
              <a:rPr lang="en-US" sz="2000" dirty="0"/>
              <a:t>!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6A7B5CE-ACFE-FE43-9BD0-EDB129F9F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8085"/>
            <a:ext cx="6398315" cy="681706"/>
          </a:xfrm>
        </p:spPr>
        <p:txBody>
          <a:bodyPr/>
          <a:lstStyle/>
          <a:p>
            <a:r>
              <a:rPr lang="en-US" sz="3600" dirty="0"/>
              <a:t>PRM is a change of perspective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D7F0F9-4587-47C1-B93A-AF4B05783213}"/>
              </a:ext>
            </a:extLst>
          </p:cNvPr>
          <p:cNvSpPr txBox="1"/>
          <p:nvPr/>
        </p:nvSpPr>
        <p:spPr>
          <a:xfrm>
            <a:off x="6746037" y="4456306"/>
            <a:ext cx="1763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b="0" i="0" dirty="0">
                <a:solidFill>
                  <a:srgbClr val="111111"/>
                </a:solidFill>
                <a:effectLst/>
                <a:latin typeface="-apple-system"/>
              </a:rPr>
              <a:t>Photo by Nathan Dumlao on Unsplash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9B1C3213-456A-45A7-83EC-32F82ED156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14701" b="14701"/>
          <a:stretch/>
        </p:blipFill>
        <p:spPr/>
      </p:pic>
    </p:spTree>
    <p:extLst>
      <p:ext uri="{BB962C8B-B14F-4D97-AF65-F5344CB8AC3E}">
        <p14:creationId xmlns:p14="http://schemas.microsoft.com/office/powerpoint/2010/main" val="259189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A07653-232A-4A25-A22F-39200F9ADAD6}"/>
              </a:ext>
            </a:extLst>
          </p:cNvPr>
          <p:cNvSpPr txBox="1"/>
          <p:nvPr/>
        </p:nvSpPr>
        <p:spPr>
          <a:xfrm>
            <a:off x="660603" y="794313"/>
            <a:ext cx="782279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E3CE5"/>
              </a:buClr>
              <a:buSzPct val="100000"/>
            </a:pPr>
            <a:r>
              <a:rPr lang="en-US" sz="4400" dirty="0">
                <a:solidFill>
                  <a:schemeClr val="bg1"/>
                </a:solidFill>
                <a:latin typeface="Calibri"/>
                <a:cs typeface="Calibri"/>
              </a:rPr>
              <a:t>You bring a lot to the table </a:t>
            </a:r>
          </a:p>
          <a:p>
            <a:pPr>
              <a:buClr>
                <a:srgbClr val="6E3CE5"/>
              </a:buClr>
              <a:buSzPct val="100000"/>
            </a:pPr>
            <a:r>
              <a:rPr lang="en-US" sz="4400" dirty="0">
                <a:solidFill>
                  <a:schemeClr val="bg1"/>
                </a:solidFill>
                <a:latin typeface="Calibri"/>
                <a:cs typeface="Calibri"/>
              </a:rPr>
              <a:t>– skills and tools</a:t>
            </a:r>
          </a:p>
        </p:txBody>
      </p:sp>
    </p:spTree>
    <p:extLst>
      <p:ext uri="{BB962C8B-B14F-4D97-AF65-F5344CB8AC3E}">
        <p14:creationId xmlns:p14="http://schemas.microsoft.com/office/powerpoint/2010/main" val="3881352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B50B307-4719-094F-989D-42988803C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441174"/>
            <a:ext cx="5174992" cy="3016995"/>
          </a:xfrm>
        </p:spPr>
        <p:txBody>
          <a:bodyPr/>
          <a:lstStyle/>
          <a:p>
            <a:pPr marL="342900" indent="-342900">
              <a:buClr>
                <a:srgbClr val="6E3CE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Wellness – Physical, Mental, and Financial</a:t>
            </a:r>
          </a:p>
          <a:p>
            <a:pPr marL="342900" indent="-342900">
              <a:buClr>
                <a:srgbClr val="6E3CE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Support mobility – transient and long-term</a:t>
            </a:r>
          </a:p>
          <a:p>
            <a:pPr marL="342900" indent="-342900">
              <a:buClr>
                <a:srgbClr val="6E3CE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latin typeface="Calibri"/>
                <a:cs typeface="Calibri"/>
              </a:rPr>
              <a:t>Trusted source of “People Location”</a:t>
            </a:r>
          </a:p>
          <a:p>
            <a:pPr marL="342900" indent="-342900">
              <a:buClr>
                <a:srgbClr val="6E3CE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Support corporate functions and line management to do periodic reporting &amp; check-ins </a:t>
            </a:r>
          </a:p>
          <a:p>
            <a:pPr marL="342900" indent="-342900">
              <a:buClr>
                <a:srgbClr val="6E3CE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latin typeface="Calibri"/>
                <a:cs typeface="Calibri"/>
              </a:rPr>
              <a:t>Your Data! Support Audit around compliance areas – immigration, tax, etc.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6A7B5CE-ACFE-FE43-9BD0-EDB129F9F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8085"/>
            <a:ext cx="6398315" cy="681706"/>
          </a:xfrm>
        </p:spPr>
        <p:txBody>
          <a:bodyPr/>
          <a:lstStyle/>
          <a:p>
            <a:r>
              <a:rPr lang="en-US" sz="3600" b="1" dirty="0"/>
              <a:t>What you bring to the table…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D7F0F9-4587-47C1-B93A-AF4B05783213}"/>
              </a:ext>
            </a:extLst>
          </p:cNvPr>
          <p:cNvSpPr txBox="1"/>
          <p:nvPr/>
        </p:nvSpPr>
        <p:spPr>
          <a:xfrm>
            <a:off x="5952931" y="4456306"/>
            <a:ext cx="255659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b="0" i="0" dirty="0">
                <a:solidFill>
                  <a:srgbClr val="111111"/>
                </a:solidFill>
                <a:effectLst/>
                <a:latin typeface="-apple-system"/>
              </a:rPr>
              <a:t>Photo by Christina @ wocintechchat.com on Unsplash </a:t>
            </a:r>
          </a:p>
        </p:txBody>
      </p:sp>
      <p:pic>
        <p:nvPicPr>
          <p:cNvPr id="5" name="Picture Placeholder 4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287D0A80-7E58-4525-A71F-B04C4FF9577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1647" r="21647"/>
          <a:stretch>
            <a:fillRect/>
          </a:stretch>
        </p:blipFill>
        <p:spPr>
          <a:xfrm>
            <a:off x="5953125" y="1441450"/>
            <a:ext cx="2562225" cy="3016250"/>
          </a:xfrm>
        </p:spPr>
      </p:pic>
    </p:spTree>
    <p:extLst>
      <p:ext uri="{BB962C8B-B14F-4D97-AF65-F5344CB8AC3E}">
        <p14:creationId xmlns:p14="http://schemas.microsoft.com/office/powerpoint/2010/main" val="3719645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70233" y="118510"/>
            <a:ext cx="6567280" cy="676620"/>
          </a:xfrm>
        </p:spPr>
        <p:txBody>
          <a:bodyPr/>
          <a:lstStyle/>
          <a:p>
            <a:r>
              <a:rPr lang="en-US" dirty="0"/>
              <a:t>Leverage your seat at the table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9B1DA6-E084-4F5C-992B-E44E95A8887A}"/>
              </a:ext>
            </a:extLst>
          </p:cNvPr>
          <p:cNvSpPr/>
          <p:nvPr/>
        </p:nvSpPr>
        <p:spPr>
          <a:xfrm>
            <a:off x="3429000" y="1112456"/>
            <a:ext cx="2286000" cy="64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Finance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7BA8C1-90AA-44EF-AD15-BA2F46982681}"/>
              </a:ext>
            </a:extLst>
          </p:cNvPr>
          <p:cNvSpPr/>
          <p:nvPr/>
        </p:nvSpPr>
        <p:spPr>
          <a:xfrm>
            <a:off x="821094" y="1934845"/>
            <a:ext cx="2286000" cy="64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Legal &amp; Compliance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A42B7ED-6C66-4080-81DE-B39C3BF796BD}"/>
              </a:ext>
            </a:extLst>
          </p:cNvPr>
          <p:cNvSpPr/>
          <p:nvPr/>
        </p:nvSpPr>
        <p:spPr>
          <a:xfrm>
            <a:off x="6036906" y="1918622"/>
            <a:ext cx="2286000" cy="64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Security </a:t>
            </a:r>
            <a:br>
              <a:rPr lang="en-US" dirty="0"/>
            </a:br>
            <a:r>
              <a:rPr lang="en-US" dirty="0"/>
              <a:t>(Physical &amp; Cyber)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9667FE9-230E-4117-BDC3-2A4B0E09D304}"/>
              </a:ext>
            </a:extLst>
          </p:cNvPr>
          <p:cNvSpPr/>
          <p:nvPr/>
        </p:nvSpPr>
        <p:spPr>
          <a:xfrm>
            <a:off x="1143000" y="2862518"/>
            <a:ext cx="2286000" cy="64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Health &amp; Safety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6E866E7-A6CC-4839-8669-595CF7353E4B}"/>
              </a:ext>
            </a:extLst>
          </p:cNvPr>
          <p:cNvSpPr/>
          <p:nvPr/>
        </p:nvSpPr>
        <p:spPr>
          <a:xfrm>
            <a:off x="5794513" y="2892251"/>
            <a:ext cx="2286000" cy="64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Human Resources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1BE0268-5933-4246-A0C6-4A9100B93DDE}"/>
              </a:ext>
            </a:extLst>
          </p:cNvPr>
          <p:cNvSpPr/>
          <p:nvPr/>
        </p:nvSpPr>
        <p:spPr>
          <a:xfrm>
            <a:off x="1758822" y="3845309"/>
            <a:ext cx="2286000" cy="64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Risk &amp; Insurance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E74CE8B-2CF3-40D2-8BB5-FAC5CDA1E1A4}"/>
              </a:ext>
            </a:extLst>
          </p:cNvPr>
          <p:cNvSpPr/>
          <p:nvPr/>
        </p:nvSpPr>
        <p:spPr>
          <a:xfrm>
            <a:off x="5099179" y="3845309"/>
            <a:ext cx="2286000" cy="64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Mobility (Travel, Assignment, WFA)</a:t>
            </a:r>
          </a:p>
        </p:txBody>
      </p:sp>
    </p:spTree>
    <p:extLst>
      <p:ext uri="{BB962C8B-B14F-4D97-AF65-F5344CB8AC3E}">
        <p14:creationId xmlns:p14="http://schemas.microsoft.com/office/powerpoint/2010/main" val="2942394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A07653-232A-4A25-A22F-39200F9ADAD6}"/>
              </a:ext>
            </a:extLst>
          </p:cNvPr>
          <p:cNvSpPr txBox="1"/>
          <p:nvPr/>
        </p:nvSpPr>
        <p:spPr>
          <a:xfrm>
            <a:off x="660603" y="794313"/>
            <a:ext cx="782279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E3CE5"/>
              </a:buClr>
              <a:buSzPct val="100000"/>
            </a:pPr>
            <a:r>
              <a:rPr lang="en-US" sz="4400" dirty="0">
                <a:solidFill>
                  <a:schemeClr val="bg1"/>
                </a:solidFill>
                <a:latin typeface="Calibri"/>
                <a:cs typeface="Calibri"/>
              </a:rPr>
              <a:t>How to get traction within</a:t>
            </a:r>
          </a:p>
          <a:p>
            <a:pPr>
              <a:buClr>
                <a:srgbClr val="6E3CE5"/>
              </a:buClr>
              <a:buSzPct val="100000"/>
            </a:pPr>
            <a:r>
              <a:rPr lang="en-US" sz="4400" dirty="0">
                <a:solidFill>
                  <a:schemeClr val="bg1"/>
                </a:solidFill>
                <a:latin typeface="Calibri"/>
                <a:cs typeface="Calibri"/>
              </a:rPr>
              <a:t>your organization</a:t>
            </a:r>
          </a:p>
        </p:txBody>
      </p:sp>
    </p:spTree>
    <p:extLst>
      <p:ext uri="{BB962C8B-B14F-4D97-AF65-F5344CB8AC3E}">
        <p14:creationId xmlns:p14="http://schemas.microsoft.com/office/powerpoint/2010/main" val="1272052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70233" y="118510"/>
            <a:ext cx="6963628" cy="676620"/>
          </a:xfrm>
        </p:spPr>
        <p:txBody>
          <a:bodyPr/>
          <a:lstStyle/>
          <a:p>
            <a:r>
              <a:rPr lang="en-US" dirty="0"/>
              <a:t>How to transform your TRM program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DF235D-4ECB-E6F4-E159-37CCA8991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Clr>
                <a:srgbClr val="6E3CE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b="1" dirty="0">
                <a:latin typeface="Calibri"/>
                <a:cs typeface="Calibri"/>
              </a:rPr>
              <a:t>Partner </a:t>
            </a:r>
            <a:r>
              <a:rPr lang="en-US" sz="1800" dirty="0">
                <a:latin typeface="Calibri"/>
                <a:cs typeface="Calibri"/>
              </a:rPr>
              <a:t>with HR, Risk, IT, Security (physical &amp; cyber), EHS, others</a:t>
            </a:r>
          </a:p>
          <a:p>
            <a:pPr marL="457200" indent="-457200">
              <a:buClr>
                <a:srgbClr val="6E3CE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b="1" dirty="0">
                <a:latin typeface="Calibri"/>
                <a:cs typeface="Calibri"/>
              </a:rPr>
              <a:t>Tools </a:t>
            </a:r>
            <a:r>
              <a:rPr lang="en-US" sz="1800" dirty="0">
                <a:latin typeface="Calibri"/>
                <a:cs typeface="Calibri"/>
              </a:rPr>
              <a:t>– Can TRM platform/tools support people NOT on a trip? </a:t>
            </a:r>
            <a:endParaRPr lang="en-US" sz="1800" dirty="0">
              <a:cs typeface="Calibri"/>
            </a:endParaRPr>
          </a:p>
          <a:p>
            <a:pPr marL="457200" indent="-457200">
              <a:buClr>
                <a:srgbClr val="6E3CE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b="1" dirty="0">
                <a:latin typeface="Calibri"/>
                <a:cs typeface="Calibri"/>
              </a:rPr>
              <a:t>Profiles </a:t>
            </a:r>
            <a:r>
              <a:rPr lang="en-US" sz="1800" dirty="0">
                <a:latin typeface="Calibri"/>
                <a:cs typeface="Calibri"/>
              </a:rPr>
              <a:t>for all your People – email, mobile, home location (can people input manually or email their itinerary?)</a:t>
            </a:r>
          </a:p>
          <a:p>
            <a:pPr marL="457200" indent="-457200">
              <a:buClr>
                <a:srgbClr val="6E3CE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b="1" dirty="0">
                <a:latin typeface="Calibri"/>
                <a:cs typeface="Calibri"/>
              </a:rPr>
              <a:t>Reports </a:t>
            </a:r>
            <a:r>
              <a:rPr lang="en-US" sz="1800" dirty="0">
                <a:latin typeface="Calibri"/>
                <a:cs typeface="Calibri"/>
              </a:rPr>
              <a:t>to support insurance, immigration and tax?</a:t>
            </a:r>
          </a:p>
          <a:p>
            <a:pPr marL="457200" indent="-457200">
              <a:buClr>
                <a:srgbClr val="6E3CE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b="1" dirty="0">
                <a:latin typeface="Calibri"/>
                <a:cs typeface="Calibri"/>
              </a:rPr>
              <a:t>Messaging</a:t>
            </a:r>
            <a:r>
              <a:rPr lang="en-US" sz="1800" dirty="0">
                <a:latin typeface="Calibri"/>
                <a:cs typeface="Calibri"/>
              </a:rPr>
              <a:t> – Notify locals - Tune-up your notifications to not spam people with alerts &amp; messages</a:t>
            </a:r>
          </a:p>
          <a:p>
            <a:pPr marL="457200" indent="-457200">
              <a:buClr>
                <a:srgbClr val="6E3CE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b="1" dirty="0">
                <a:latin typeface="Calibri"/>
                <a:cs typeface="Calibri"/>
              </a:rPr>
              <a:t>Testing</a:t>
            </a:r>
            <a:r>
              <a:rPr lang="en-US" sz="1800" dirty="0">
                <a:latin typeface="Calibri"/>
                <a:cs typeface="Calibri"/>
              </a:rPr>
              <a:t> - Conduct periodic notification (2-way) tests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954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70233" y="118510"/>
            <a:ext cx="6567280" cy="676620"/>
          </a:xfrm>
        </p:spPr>
        <p:txBody>
          <a:bodyPr/>
          <a:lstStyle/>
          <a:p>
            <a:r>
              <a:rPr lang="en-US" b="1" dirty="0"/>
              <a:t>Data - Applying TRM to PRM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DF235D-4ECB-E6F4-E159-37CCA8991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765" y="1447463"/>
            <a:ext cx="7958759" cy="3348474"/>
          </a:xfrm>
        </p:spPr>
        <p:txBody>
          <a:bodyPr/>
          <a:lstStyle/>
          <a:p>
            <a:pPr marL="342900" indent="-342900">
              <a:buClr>
                <a:srgbClr val="6E3CE5"/>
              </a:buClr>
              <a:buSzPct val="100000"/>
              <a:buFont typeface="Arial" panose="020F0302020204030204"/>
              <a:buChar char="•"/>
            </a:pPr>
            <a:r>
              <a:rPr lang="en-US" sz="1800" b="1" dirty="0">
                <a:latin typeface="Calibri"/>
                <a:cs typeface="Calibri"/>
              </a:rPr>
              <a:t>Profile </a:t>
            </a:r>
            <a:r>
              <a:rPr lang="en-US" sz="1800" dirty="0">
                <a:latin typeface="Calibri"/>
                <a:cs typeface="Calibri"/>
              </a:rPr>
              <a:t>- for every Person (start with Employees)</a:t>
            </a:r>
            <a:endParaRPr lang="en-US" sz="1800" dirty="0"/>
          </a:p>
          <a:p>
            <a:pPr marL="342900" indent="-342900">
              <a:buClr>
                <a:srgbClr val="6E3CE5"/>
              </a:buClr>
              <a:buSzPct val="100000"/>
              <a:buFont typeface="Arial" panose="020F0302020204030204"/>
              <a:buChar char="•"/>
            </a:pPr>
            <a:r>
              <a:rPr lang="en-US" sz="1800" b="1" dirty="0">
                <a:latin typeface="Calibri"/>
                <a:cs typeface="Calibri"/>
              </a:rPr>
              <a:t>Default Location </a:t>
            </a:r>
            <a:r>
              <a:rPr lang="en-US" sz="1800" dirty="0">
                <a:latin typeface="Calibri"/>
                <a:cs typeface="Calibri"/>
              </a:rPr>
              <a:t>– Assigned location or residence</a:t>
            </a:r>
          </a:p>
          <a:p>
            <a:pPr marL="342900" indent="-342900">
              <a:buClr>
                <a:srgbClr val="6E3CE5"/>
              </a:buClr>
              <a:buSzPct val="100000"/>
              <a:buFont typeface="Arial" panose="020F0302020204030204"/>
              <a:buChar char="•"/>
            </a:pPr>
            <a:r>
              <a:rPr lang="en-US" sz="1800" b="1" dirty="0">
                <a:latin typeface="Calibri"/>
                <a:cs typeface="Calibri"/>
              </a:rPr>
              <a:t>Contact Information </a:t>
            </a:r>
            <a:r>
              <a:rPr lang="en-US" sz="1800" dirty="0">
                <a:latin typeface="Calibri"/>
                <a:cs typeface="Calibri"/>
              </a:rPr>
              <a:t>– Need anyway for travel, messaging, alerts</a:t>
            </a:r>
          </a:p>
          <a:p>
            <a:pPr marL="342900" indent="-342900">
              <a:buClr>
                <a:srgbClr val="6E3CE5"/>
              </a:buClr>
              <a:buSzPct val="100000"/>
              <a:buFont typeface="Arial" panose="020F0302020204030204"/>
              <a:buChar char="•"/>
            </a:pPr>
            <a:r>
              <a:rPr lang="en-US" sz="1800" b="1" dirty="0">
                <a:latin typeface="Calibri"/>
                <a:cs typeface="Calibri"/>
              </a:rPr>
              <a:t>Booked Trip </a:t>
            </a:r>
            <a:r>
              <a:rPr lang="en-US" sz="1800" dirty="0">
                <a:latin typeface="Calibri"/>
                <a:cs typeface="Calibri"/>
              </a:rPr>
              <a:t>– Evaluate risk of travel plan</a:t>
            </a:r>
          </a:p>
          <a:p>
            <a:pPr marL="342900" indent="-342900">
              <a:buClr>
                <a:srgbClr val="6E3CE5"/>
              </a:buClr>
              <a:buSzPct val="100000"/>
              <a:buFont typeface="Arial" panose="020F0302020204030204"/>
              <a:buChar char="•"/>
            </a:pPr>
            <a:r>
              <a:rPr lang="en-US" sz="1800" b="1" dirty="0">
                <a:latin typeface="Calibri"/>
                <a:cs typeface="Calibri"/>
              </a:rPr>
              <a:t>Change of Location </a:t>
            </a:r>
            <a:r>
              <a:rPr lang="en-US" sz="1800" dirty="0">
                <a:latin typeface="Calibri"/>
                <a:cs typeface="Calibri"/>
              </a:rPr>
              <a:t>– Evaluate risk of new Location</a:t>
            </a:r>
          </a:p>
          <a:p>
            <a:pPr marL="342900" indent="-342900">
              <a:buClr>
                <a:srgbClr val="6E3CE5"/>
              </a:buClr>
              <a:buSzPct val="100000"/>
              <a:buFont typeface="Arial" panose="020F0302020204030204"/>
              <a:buChar char="•"/>
            </a:pPr>
            <a:r>
              <a:rPr lang="en-US" sz="1800" b="1" dirty="0">
                <a:latin typeface="Calibri"/>
                <a:cs typeface="Calibri"/>
              </a:rPr>
              <a:t>During Trip</a:t>
            </a:r>
            <a:r>
              <a:rPr lang="en-US" sz="1800" dirty="0">
                <a:latin typeface="Calibri"/>
                <a:cs typeface="Calibri"/>
              </a:rPr>
              <a:t> – Dynamic update of location</a:t>
            </a:r>
          </a:p>
          <a:p>
            <a:pPr marL="342900" indent="-342900">
              <a:buClr>
                <a:srgbClr val="6E3CE5"/>
              </a:buClr>
              <a:buSzPct val="100000"/>
              <a:buFont typeface="Arial" panose="020F0302020204030204"/>
              <a:buChar char="•"/>
            </a:pPr>
            <a:r>
              <a:rPr lang="en-US" sz="1800" b="1" dirty="0">
                <a:latin typeface="Calibri"/>
                <a:cs typeface="Calibri"/>
              </a:rPr>
              <a:t>WFA</a:t>
            </a:r>
            <a:r>
              <a:rPr lang="en-US" sz="1800" dirty="0">
                <a:latin typeface="Calibri"/>
                <a:cs typeface="Calibri"/>
              </a:rPr>
              <a:t> – Person needs to update where they are (“</a:t>
            </a:r>
            <a:r>
              <a:rPr lang="en-US" sz="1800" i="1" dirty="0">
                <a:latin typeface="Calibri"/>
                <a:cs typeface="Calibri"/>
              </a:rPr>
              <a:t>Sign-in for your day</a:t>
            </a:r>
            <a:r>
              <a:rPr lang="en-US" sz="1800" dirty="0">
                <a:latin typeface="Calibri"/>
                <a:cs typeface="Calibri"/>
              </a:rPr>
              <a:t>”)</a:t>
            </a:r>
          </a:p>
          <a:p>
            <a:pPr marL="342900" indent="-342900">
              <a:buClr>
                <a:srgbClr val="6E3CE5"/>
              </a:buClr>
              <a:buSzPct val="100000"/>
              <a:buFont typeface="Arial" panose="020F0302020204030204"/>
              <a:buChar char="•"/>
            </a:pPr>
            <a:r>
              <a:rPr lang="en-US" sz="1800" b="1" dirty="0">
                <a:latin typeface="Calibri"/>
                <a:cs typeface="Calibri"/>
              </a:rPr>
              <a:t>Reporting</a:t>
            </a:r>
            <a:r>
              <a:rPr lang="en-US" sz="1800" dirty="0">
                <a:latin typeface="Calibri"/>
                <a:cs typeface="Calibri"/>
              </a:rPr>
              <a:t> – Compliance, Tax, etc.</a:t>
            </a:r>
          </a:p>
          <a:p>
            <a:pPr marL="342900" indent="-342900">
              <a:buClr>
                <a:srgbClr val="6E3CE5"/>
              </a:buClr>
              <a:buSzPct val="100000"/>
              <a:buFont typeface="Arial" panose="020F0302020204030204"/>
              <a:buChar char="•"/>
            </a:pPr>
            <a:r>
              <a:rPr lang="en-US" sz="1800" b="1" dirty="0">
                <a:latin typeface="Calibri"/>
                <a:cs typeface="Calibri"/>
              </a:rPr>
              <a:t>Education</a:t>
            </a:r>
            <a:r>
              <a:rPr lang="en-US" sz="1800" dirty="0">
                <a:latin typeface="Calibri"/>
                <a:cs typeface="Calibri"/>
              </a:rPr>
              <a:t> – “Just in Time” based on movement or threat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8A8A5-9CFF-480D-AFF5-DE787EAE73E3}"/>
              </a:ext>
            </a:extLst>
          </p:cNvPr>
          <p:cNvSpPr txBox="1">
            <a:spLocks/>
          </p:cNvSpPr>
          <p:nvPr/>
        </p:nvSpPr>
        <p:spPr>
          <a:xfrm>
            <a:off x="370233" y="983704"/>
            <a:ext cx="7339584" cy="400253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E872"/>
              </a:buClr>
              <a:buSzPct val="75000"/>
              <a:buFont typeface="Wingdings" charset="2"/>
              <a:buNone/>
              <a:defRPr sz="2400" kern="1200" baseline="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Location Awareness and Risk Management </a:t>
            </a:r>
            <a:endParaRPr lang="en-US" b="1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314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3582956" y="887184"/>
            <a:ext cx="1978089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rgbClr val="333333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Q&amp;A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4B07708-65A9-C942-AE66-99E0ABA79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153" y="3536176"/>
            <a:ext cx="3407025" cy="14630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FCA780-A88C-4748-9724-7A61B75A8DEC}"/>
              </a:ext>
            </a:extLst>
          </p:cNvPr>
          <p:cNvSpPr txBox="1"/>
          <p:nvPr/>
        </p:nvSpPr>
        <p:spPr>
          <a:xfrm>
            <a:off x="1623269" y="1964938"/>
            <a:ext cx="58974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Questions, Feedback, Need Help…. Hub &amp; LinkedIn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GBTA Risk Committee</a:t>
            </a:r>
          </a:p>
        </p:txBody>
      </p:sp>
    </p:spTree>
    <p:extLst>
      <p:ext uri="{BB962C8B-B14F-4D97-AF65-F5344CB8AC3E}">
        <p14:creationId xmlns:p14="http://schemas.microsoft.com/office/powerpoint/2010/main" val="3737671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70233" y="118510"/>
            <a:ext cx="6567280" cy="676620"/>
          </a:xfrm>
        </p:spPr>
        <p:txBody>
          <a:bodyPr/>
          <a:lstStyle/>
          <a:p>
            <a:r>
              <a:rPr lang="en-US" dirty="0"/>
              <a:t>Topics to be discussed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DF235D-4ECB-E6F4-E159-37CCA8991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075" y="1564001"/>
            <a:ext cx="8188110" cy="2300629"/>
          </a:xfrm>
        </p:spPr>
        <p:txBody>
          <a:bodyPr/>
          <a:lstStyle/>
          <a:p>
            <a:pPr marL="342900" indent="-342900">
              <a:buClr>
                <a:srgbClr val="6E3CE5"/>
              </a:buClr>
              <a:buSzPct val="100000"/>
              <a:buFont typeface="+mj-lt"/>
              <a:buAutoNum type="arabicPeriod"/>
            </a:pPr>
            <a:r>
              <a:rPr lang="en-US" dirty="0">
                <a:latin typeface="Calibri"/>
                <a:cs typeface="Calibri"/>
              </a:rPr>
              <a:t>Use ISO 31030 to your benefit to protect all your people</a:t>
            </a:r>
          </a:p>
          <a:p>
            <a:pPr marL="342900" indent="-342900">
              <a:buClr>
                <a:srgbClr val="6E3CE5"/>
              </a:buClr>
              <a:buSzPct val="100000"/>
              <a:buFont typeface="+mj-lt"/>
              <a:buAutoNum type="arabicPeriod"/>
            </a:pPr>
            <a:r>
              <a:rPr lang="en-US" sz="2400" dirty="0">
                <a:latin typeface="Calibri"/>
                <a:cs typeface="Calibri"/>
              </a:rPr>
              <a:t>It’s not TRM Anymore – It’s People Risk Management (PRM)</a:t>
            </a:r>
          </a:p>
          <a:p>
            <a:pPr marL="342900" indent="-342900">
              <a:buClr>
                <a:srgbClr val="6E3CE5"/>
              </a:buClr>
              <a:buSzPct val="100000"/>
              <a:buFont typeface="+mj-lt"/>
              <a:buAutoNum type="arabicPeriod"/>
            </a:pPr>
            <a:r>
              <a:rPr lang="en-US" sz="2400" dirty="0">
                <a:latin typeface="Calibri"/>
                <a:cs typeface="Calibri"/>
              </a:rPr>
              <a:t>You bring a lot to the table – skills and tools</a:t>
            </a:r>
          </a:p>
          <a:p>
            <a:pPr marL="342900" indent="-342900">
              <a:buClr>
                <a:srgbClr val="6E3CE5"/>
              </a:buClr>
              <a:buSzPct val="100000"/>
              <a:buFont typeface="+mj-lt"/>
              <a:buAutoNum type="arabicPeriod"/>
            </a:pPr>
            <a:r>
              <a:rPr lang="en-US" sz="2400" dirty="0">
                <a:latin typeface="Calibri"/>
                <a:cs typeface="Calibri"/>
              </a:rPr>
              <a:t>How to get traction within your organization</a:t>
            </a:r>
          </a:p>
        </p:txBody>
      </p:sp>
    </p:spTree>
    <p:extLst>
      <p:ext uri="{BB962C8B-B14F-4D97-AF65-F5344CB8AC3E}">
        <p14:creationId xmlns:p14="http://schemas.microsoft.com/office/powerpoint/2010/main" val="2425656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6A8D98-3C29-09A0-1A94-AA8F8537F0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Clr>
                <a:srgbClr val="00C0F3"/>
              </a:buClr>
            </a:pPr>
            <a:r>
              <a:rPr lang="fr-FR" b="1" dirty="0"/>
              <a:t>Give us Your Feedback - </a:t>
            </a:r>
          </a:p>
          <a:p>
            <a:pPr marL="0" indent="0">
              <a:buNone/>
            </a:pPr>
            <a:r>
              <a:rPr lang="fr-FR" b="1" dirty="0"/>
              <a:t>   It’s in the App!</a:t>
            </a:r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r>
              <a:rPr lang="fr-FR" sz="2000" dirty="0">
                <a:latin typeface="+mn-lt"/>
              </a:rPr>
              <a:t>1- Click on « Schedule »</a:t>
            </a:r>
          </a:p>
          <a:p>
            <a:pPr marL="0" indent="0">
              <a:buNone/>
            </a:pPr>
            <a:r>
              <a:rPr lang="fr-FR" sz="2000" dirty="0">
                <a:latin typeface="+mn-lt"/>
              </a:rPr>
              <a:t>2- Find and add your session</a:t>
            </a:r>
          </a:p>
          <a:p>
            <a:pPr marL="0" indent="0">
              <a:buNone/>
            </a:pPr>
            <a:r>
              <a:rPr lang="fr-FR" sz="2000" dirty="0">
                <a:latin typeface="+mn-lt"/>
              </a:rPr>
              <a:t>3- Move to the bottom</a:t>
            </a:r>
          </a:p>
          <a:p>
            <a:pPr marL="0" indent="0">
              <a:buNone/>
            </a:pPr>
            <a:r>
              <a:rPr lang="fr-FR" sz="2000" dirty="0">
                <a:latin typeface="+mn-lt"/>
              </a:rPr>
              <a:t>4- Take the survey </a:t>
            </a:r>
            <a:r>
              <a:rPr lang="fr-FR" sz="2000" dirty="0">
                <a:latin typeface="+mn-lt"/>
                <a:sym typeface="Wingdings" panose="05000000000000000000" pitchFamily="2" charset="2"/>
              </a:rPr>
              <a:t></a:t>
            </a:r>
            <a:endParaRPr lang="fr-FR" sz="2000" dirty="0">
              <a:latin typeface="+mn-lt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202975-E4AD-3B3A-3FB3-8C346874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Before you leave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3D87D0-4F15-5B3B-01E4-608F825E750A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648202" y="1421294"/>
            <a:ext cx="3867150" cy="2976893"/>
          </a:xfrm>
        </p:spPr>
        <p:txBody>
          <a:bodyPr/>
          <a:lstStyle/>
          <a:p>
            <a:pPr>
              <a:buClr>
                <a:srgbClr val="00C0F3"/>
              </a:buClr>
            </a:pPr>
            <a:r>
              <a:rPr lang="fr-FR" b="1" dirty="0"/>
              <a:t>Join us to continue this conversation!</a:t>
            </a:r>
          </a:p>
          <a:p>
            <a:pPr marL="0" indent="0" algn="ctr">
              <a:buNone/>
            </a:pPr>
            <a:r>
              <a:rPr lang="fr-FR" b="1" dirty="0"/>
              <a:t> </a:t>
            </a:r>
            <a:r>
              <a:rPr lang="fr-FR" b="1" dirty="0">
                <a:solidFill>
                  <a:srgbClr val="00C0F3"/>
                </a:solidFill>
              </a:rPr>
              <a:t>« </a:t>
            </a:r>
            <a:r>
              <a:rPr lang="fr-FR" b="1" dirty="0" err="1">
                <a:solidFill>
                  <a:srgbClr val="00C0F3"/>
                </a:solidFill>
              </a:rPr>
              <a:t>Meet</a:t>
            </a:r>
            <a:r>
              <a:rPr lang="fr-FR" b="1" dirty="0">
                <a:solidFill>
                  <a:srgbClr val="00C0F3"/>
                </a:solidFill>
              </a:rPr>
              <a:t> the experts »</a:t>
            </a:r>
            <a:endParaRPr lang="fr-FR" dirty="0">
              <a:solidFill>
                <a:srgbClr val="00C0F3"/>
              </a:solidFill>
            </a:endParaRPr>
          </a:p>
          <a:p>
            <a:pPr marL="0" indent="0" algn="ctr">
              <a:buNone/>
            </a:pPr>
            <a:r>
              <a:rPr lang="fr-FR" sz="2000" dirty="0">
                <a:latin typeface="+mn-lt"/>
              </a:rPr>
              <a:t>Re:Imagine area in the Expo</a:t>
            </a:r>
          </a:p>
          <a:p>
            <a:pPr marL="0" indent="0" algn="ctr">
              <a:buNone/>
            </a:pPr>
            <a:r>
              <a:rPr lang="fr-FR" sz="2000">
                <a:latin typeface="+mn-lt"/>
              </a:rPr>
              <a:t> 11:15 – 11:45</a:t>
            </a:r>
            <a:endParaRPr lang="fr-FR" sz="2000" dirty="0">
              <a:latin typeface="+mn-lt"/>
            </a:endParaRPr>
          </a:p>
          <a:p>
            <a:pPr marL="0" indent="0" algn="ctr">
              <a:buNone/>
            </a:pPr>
            <a:r>
              <a:rPr lang="fr-FR" sz="2000" dirty="0">
                <a:latin typeface="+mn-lt"/>
              </a:rPr>
              <a:t>Table 5</a:t>
            </a:r>
          </a:p>
        </p:txBody>
      </p:sp>
    </p:spTree>
    <p:extLst>
      <p:ext uri="{BB962C8B-B14F-4D97-AF65-F5344CB8AC3E}">
        <p14:creationId xmlns:p14="http://schemas.microsoft.com/office/powerpoint/2010/main" val="3299798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BF69CE-5BF7-264E-8020-168A24F6680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85067" y="1390196"/>
            <a:ext cx="4039733" cy="460375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</a:rPr>
              <a:t>thank you for attending </a:t>
            </a:r>
            <a:r>
              <a:rPr lang="en-US" sz="2800" dirty="0">
                <a:latin typeface="+mj-lt"/>
                <a:sym typeface="Wingdings" pitchFamily="2" charset="2"/>
              </a:rPr>
              <a:t>:)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6247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87E899-8C64-46FB-BFA3-E0ABAB60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947" y="102855"/>
            <a:ext cx="6617369" cy="681706"/>
          </a:xfrm>
        </p:spPr>
        <p:txBody>
          <a:bodyPr/>
          <a:lstStyle/>
          <a:p>
            <a:r>
              <a:rPr lang="en-US" dirty="0"/>
              <a:t>Travel Risk Management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CBC548-58EA-40B2-B77E-96A63BD79C44}"/>
              </a:ext>
            </a:extLst>
          </p:cNvPr>
          <p:cNvSpPr txBox="1"/>
          <p:nvPr/>
        </p:nvSpPr>
        <p:spPr>
          <a:xfrm>
            <a:off x="451184" y="1789301"/>
            <a:ext cx="82416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</a:rPr>
              <a:t>Travel Risk Management (TRM):</a:t>
            </a:r>
            <a:r>
              <a:rPr lang="en-US" sz="2400" dirty="0">
                <a:latin typeface="Calibri" panose="020F0502020204030204" pitchFamily="34" charset="0"/>
              </a:rPr>
              <a:t> coordinated activities to direct and control an organization with regard to travel risk</a:t>
            </a:r>
          </a:p>
          <a:p>
            <a:endParaRPr lang="en-US" sz="2400" dirty="0"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FA0A26-BE60-4506-9208-FDEF8199F92D}"/>
              </a:ext>
            </a:extLst>
          </p:cNvPr>
          <p:cNvSpPr txBox="1"/>
          <p:nvPr/>
        </p:nvSpPr>
        <p:spPr>
          <a:xfrm>
            <a:off x="1632131" y="4533772"/>
            <a:ext cx="5699263" cy="2231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/>
              <a:t>From </a:t>
            </a:r>
            <a:r>
              <a:rPr lang="en-US" sz="1000" dirty="0">
                <a:ea typeface="+mn-lt"/>
                <a:cs typeface="+mn-lt"/>
              </a:rPr>
              <a:t>ISO 31030</a:t>
            </a:r>
            <a:r>
              <a:rPr lang="en-US" sz="1000" cap="all" dirty="0"/>
              <a:t>:2021 TRAVEL RISK MANAGEMENT — GUIDANCE FOR ORGANIZATIONS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15603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70233" y="118510"/>
            <a:ext cx="6567280" cy="676620"/>
          </a:xfrm>
        </p:spPr>
        <p:txBody>
          <a:bodyPr/>
          <a:lstStyle/>
          <a:p>
            <a:r>
              <a:rPr lang="en-US" b="1" dirty="0">
                <a:latin typeface="Calibri Light"/>
                <a:cs typeface="Calibri Light"/>
              </a:rPr>
              <a:t>Duty of Care is Only Half the Story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AE40C2E-9AB5-4E25-934C-B2CDCE3014AE}"/>
              </a:ext>
            </a:extLst>
          </p:cNvPr>
          <p:cNvGrpSpPr/>
          <p:nvPr/>
        </p:nvGrpSpPr>
        <p:grpSpPr>
          <a:xfrm>
            <a:off x="2973671" y="1455576"/>
            <a:ext cx="3204127" cy="2743200"/>
            <a:chOff x="2817356" y="1455576"/>
            <a:chExt cx="3204127" cy="2743200"/>
          </a:xfrm>
        </p:grpSpPr>
        <p:sp>
          <p:nvSpPr>
            <p:cNvPr id="2" name="Partial Circle 1">
              <a:extLst>
                <a:ext uri="{FF2B5EF4-FFF2-40B4-BE49-F238E27FC236}">
                  <a16:creationId xmlns:a16="http://schemas.microsoft.com/office/drawing/2014/main" id="{54C99F42-B292-4568-99CE-A6F857260FF5}"/>
                </a:ext>
              </a:extLst>
            </p:cNvPr>
            <p:cNvSpPr/>
            <p:nvPr/>
          </p:nvSpPr>
          <p:spPr>
            <a:xfrm>
              <a:off x="2817356" y="1455576"/>
              <a:ext cx="3200400" cy="2743200"/>
            </a:xfrm>
            <a:prstGeom prst="pie">
              <a:avLst>
                <a:gd name="adj1" fmla="val 5385555"/>
                <a:gd name="adj2" fmla="val 1620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Partial Circle 2">
              <a:extLst>
                <a:ext uri="{FF2B5EF4-FFF2-40B4-BE49-F238E27FC236}">
                  <a16:creationId xmlns:a16="http://schemas.microsoft.com/office/drawing/2014/main" id="{1B8302F8-A291-43EB-A025-9CEE646F1313}"/>
                </a:ext>
              </a:extLst>
            </p:cNvPr>
            <p:cNvSpPr/>
            <p:nvPr/>
          </p:nvSpPr>
          <p:spPr>
            <a:xfrm>
              <a:off x="2821083" y="1455576"/>
              <a:ext cx="3200400" cy="2743200"/>
            </a:xfrm>
            <a:prstGeom prst="pie">
              <a:avLst>
                <a:gd name="adj1" fmla="val 16185906"/>
                <a:gd name="adj2" fmla="val 5400903"/>
              </a:avLst>
            </a:prstGeom>
            <a:solidFill>
              <a:srgbClr val="00C0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A7F4312-1F70-4ED2-9126-7A6877AFF058}"/>
              </a:ext>
            </a:extLst>
          </p:cNvPr>
          <p:cNvSpPr txBox="1"/>
          <p:nvPr/>
        </p:nvSpPr>
        <p:spPr>
          <a:xfrm>
            <a:off x="539422" y="1570884"/>
            <a:ext cx="22705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Travel</a:t>
            </a:r>
          </a:p>
          <a:p>
            <a:pPr algn="r"/>
            <a:endParaRPr lang="en-US" dirty="0"/>
          </a:p>
          <a:p>
            <a:pPr algn="r"/>
            <a:r>
              <a:rPr lang="en-US" dirty="0"/>
              <a:t>Wellness</a:t>
            </a:r>
          </a:p>
          <a:p>
            <a:pPr algn="r"/>
            <a:endParaRPr lang="en-US" dirty="0"/>
          </a:p>
          <a:p>
            <a:pPr algn="r"/>
            <a:r>
              <a:rPr lang="en-US" dirty="0"/>
              <a:t>Posted/Assignment</a:t>
            </a:r>
          </a:p>
          <a:p>
            <a:pPr algn="r"/>
            <a:endParaRPr lang="en-US" dirty="0"/>
          </a:p>
          <a:p>
            <a:pPr algn="r"/>
            <a:r>
              <a:rPr lang="en-US" dirty="0"/>
              <a:t>Work from Anywhere</a:t>
            </a:r>
          </a:p>
          <a:p>
            <a:pPr algn="r"/>
            <a:endParaRPr lang="en-US" dirty="0"/>
          </a:p>
          <a:p>
            <a:pPr algn="r"/>
            <a:r>
              <a:rPr lang="en-US" dirty="0"/>
              <a:t>Safety</a:t>
            </a:r>
            <a:endParaRPr lang="en-US" sz="2000" b="1" dirty="0">
              <a:latin typeface="Abadi" panose="020B06040201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F6A79B-B723-4207-9A6C-03329A79541E}"/>
              </a:ext>
            </a:extLst>
          </p:cNvPr>
          <p:cNvSpPr txBox="1"/>
          <p:nvPr/>
        </p:nvSpPr>
        <p:spPr>
          <a:xfrm>
            <a:off x="6388932" y="1613453"/>
            <a:ext cx="20773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Fraud</a:t>
            </a:r>
          </a:p>
          <a:p>
            <a:endParaRPr lang="en-US" dirty="0"/>
          </a:p>
          <a:p>
            <a:r>
              <a:rPr lang="en-US" dirty="0"/>
              <a:t>Insider Risk</a:t>
            </a:r>
          </a:p>
          <a:p>
            <a:endParaRPr lang="en-US" dirty="0"/>
          </a:p>
          <a:p>
            <a:r>
              <a:rPr lang="en-US" dirty="0"/>
              <a:t>Reputation</a:t>
            </a:r>
          </a:p>
          <a:p>
            <a:endParaRPr lang="en-US" dirty="0"/>
          </a:p>
          <a:p>
            <a:r>
              <a:rPr lang="en-US" dirty="0"/>
              <a:t>Corruption</a:t>
            </a:r>
          </a:p>
          <a:p>
            <a:endParaRPr lang="en-US" dirty="0"/>
          </a:p>
          <a:p>
            <a:r>
              <a:rPr lang="en-US" dirty="0"/>
              <a:t>Theft</a:t>
            </a:r>
            <a:endParaRPr lang="en-US" sz="2000" b="1" dirty="0">
              <a:latin typeface="Abadi" panose="020B06040201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B24228-D355-4B08-BF5B-C6078E25B399}"/>
              </a:ext>
            </a:extLst>
          </p:cNvPr>
          <p:cNvSpPr txBox="1"/>
          <p:nvPr/>
        </p:nvSpPr>
        <p:spPr>
          <a:xfrm>
            <a:off x="3946849" y="4372340"/>
            <a:ext cx="1250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People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002F8D-F6C8-42AC-83B1-06B0648753BA}"/>
              </a:ext>
            </a:extLst>
          </p:cNvPr>
          <p:cNvSpPr txBox="1"/>
          <p:nvPr/>
        </p:nvSpPr>
        <p:spPr>
          <a:xfrm>
            <a:off x="3387015" y="2281221"/>
            <a:ext cx="118872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Duty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of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Care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EAF6D6-1F55-46DA-B251-E1A8C6EE8609}"/>
              </a:ext>
            </a:extLst>
          </p:cNvPr>
          <p:cNvSpPr txBox="1"/>
          <p:nvPr/>
        </p:nvSpPr>
        <p:spPr>
          <a:xfrm>
            <a:off x="4571414" y="2290552"/>
            <a:ext cx="1188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Risk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to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290286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A07653-232A-4A25-A22F-39200F9ADAD6}"/>
              </a:ext>
            </a:extLst>
          </p:cNvPr>
          <p:cNvSpPr txBox="1"/>
          <p:nvPr/>
        </p:nvSpPr>
        <p:spPr>
          <a:xfrm>
            <a:off x="660603" y="794313"/>
            <a:ext cx="782279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E3CE5"/>
              </a:buClr>
              <a:buSzPct val="100000"/>
            </a:pPr>
            <a:r>
              <a:rPr lang="en-US" sz="4400" dirty="0">
                <a:solidFill>
                  <a:schemeClr val="bg1"/>
                </a:solidFill>
                <a:latin typeface="Calibri"/>
                <a:cs typeface="Calibri"/>
              </a:rPr>
              <a:t>Use ISO 31030 to your benefit </a:t>
            </a:r>
          </a:p>
          <a:p>
            <a:pPr>
              <a:buClr>
                <a:srgbClr val="6E3CE5"/>
              </a:buClr>
              <a:buSzPct val="100000"/>
            </a:pPr>
            <a:r>
              <a:rPr lang="en-US" sz="4400" dirty="0">
                <a:solidFill>
                  <a:schemeClr val="bg1"/>
                </a:solidFill>
                <a:latin typeface="Calibri"/>
                <a:cs typeface="Calibri"/>
              </a:rPr>
              <a:t>to protect all your people</a:t>
            </a:r>
          </a:p>
        </p:txBody>
      </p:sp>
    </p:spTree>
    <p:extLst>
      <p:ext uri="{BB962C8B-B14F-4D97-AF65-F5344CB8AC3E}">
        <p14:creationId xmlns:p14="http://schemas.microsoft.com/office/powerpoint/2010/main" val="1631253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70233" y="118510"/>
            <a:ext cx="6567280" cy="676620"/>
          </a:xfrm>
        </p:spPr>
        <p:txBody>
          <a:bodyPr/>
          <a:lstStyle/>
          <a:p>
            <a:r>
              <a:rPr lang="en-US" dirty="0"/>
              <a:t>What is the Objective of ISO 31030?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DF235D-4ECB-E6F4-E159-37CCA8991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074" y="2395619"/>
            <a:ext cx="7958759" cy="2067951"/>
          </a:xfrm>
        </p:spPr>
        <p:txBody>
          <a:bodyPr/>
          <a:lstStyle/>
          <a:p>
            <a:r>
              <a:rPr lang="en-US" sz="2000" b="1" dirty="0">
                <a:solidFill>
                  <a:srgbClr val="6E3CE5"/>
                </a:solidFill>
              </a:rPr>
              <a:t>YOUR PROGRAM: </a:t>
            </a:r>
            <a:r>
              <a:rPr lang="en-US" sz="1800" dirty="0"/>
              <a:t>“Travel risk management (TRM) requires that organizations anticipate and assess the potential for events, develop treatments and communicate anticipated risk exposures to their travelers.”</a:t>
            </a:r>
          </a:p>
          <a:p>
            <a:endParaRPr lang="en-US" sz="1000" dirty="0"/>
          </a:p>
          <a:p>
            <a:r>
              <a:rPr lang="en-US" sz="2000" b="1" dirty="0">
                <a:solidFill>
                  <a:srgbClr val="6E3CE5"/>
                </a:solidFill>
              </a:rPr>
              <a:t>THE BENEFIT: </a:t>
            </a:r>
            <a:r>
              <a:rPr lang="en-US" sz="1800" dirty="0"/>
              <a:t>“This document provides a means for organizations to demonstrate that travel decisions are based on the organization’s capacity to treat risk using internal resources or with external assistance.” 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8BEC4C-A3AD-4E9F-948E-4A284568B2A4}"/>
              </a:ext>
            </a:extLst>
          </p:cNvPr>
          <p:cNvSpPr txBox="1"/>
          <p:nvPr/>
        </p:nvSpPr>
        <p:spPr>
          <a:xfrm>
            <a:off x="1722369" y="4756910"/>
            <a:ext cx="5699263" cy="2231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/>
              <a:t>From </a:t>
            </a:r>
            <a:r>
              <a:rPr lang="en-US" sz="1000" dirty="0">
                <a:ea typeface="+mn-lt"/>
                <a:cs typeface="+mn-lt"/>
              </a:rPr>
              <a:t>ISO 31030</a:t>
            </a:r>
            <a:r>
              <a:rPr lang="en-US" sz="1000" cap="all" dirty="0"/>
              <a:t>:2021 TRAVEL RISK MANAGEMENT — GUIDANCE FOR ORGANIZATIONS</a:t>
            </a:r>
            <a:endParaRPr lang="en-US" sz="1000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EB8DC46-3CBB-4ED6-ACC1-3411B8F062AE}"/>
              </a:ext>
            </a:extLst>
          </p:cNvPr>
          <p:cNvSpPr txBox="1">
            <a:spLocks/>
          </p:cNvSpPr>
          <p:nvPr/>
        </p:nvSpPr>
        <p:spPr>
          <a:xfrm>
            <a:off x="4159405" y="1121924"/>
            <a:ext cx="4269218" cy="11725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E872"/>
              </a:buClr>
              <a:buSzPct val="75000"/>
              <a:buFont typeface="Wingdings" charset="2"/>
              <a:buNone/>
              <a:defRPr sz="2400" kern="1200" baseline="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6E3CE5"/>
                </a:solidFill>
              </a:rPr>
              <a:t>FOR YOU: </a:t>
            </a:r>
            <a:r>
              <a:rPr lang="en-US" sz="1800" dirty="0"/>
              <a:t>“This document is intended to assist those managing and participating in organizational travel.”</a:t>
            </a:r>
          </a:p>
          <a:p>
            <a:endParaRPr lang="en-US" sz="1000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7E36AF7A-CD17-4052-8370-714CA89EE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74" y="1094178"/>
            <a:ext cx="3197913" cy="120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0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A07653-232A-4A25-A22F-39200F9ADAD6}"/>
              </a:ext>
            </a:extLst>
          </p:cNvPr>
          <p:cNvSpPr txBox="1"/>
          <p:nvPr/>
        </p:nvSpPr>
        <p:spPr>
          <a:xfrm>
            <a:off x="660603" y="794313"/>
            <a:ext cx="782279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E3CE5"/>
              </a:buClr>
              <a:buSzPct val="100000"/>
            </a:pPr>
            <a:r>
              <a:rPr lang="en-US" sz="4400" dirty="0">
                <a:solidFill>
                  <a:schemeClr val="bg1"/>
                </a:solidFill>
                <a:latin typeface="Calibri"/>
                <a:cs typeface="Calibri"/>
              </a:rPr>
              <a:t>It’s not TRM Anymore </a:t>
            </a:r>
          </a:p>
          <a:p>
            <a:pPr>
              <a:buClr>
                <a:srgbClr val="6E3CE5"/>
              </a:buClr>
              <a:buSzPct val="100000"/>
            </a:pPr>
            <a:r>
              <a:rPr lang="en-US" sz="4400" dirty="0">
                <a:solidFill>
                  <a:schemeClr val="bg1"/>
                </a:solidFill>
                <a:latin typeface="Calibri"/>
                <a:cs typeface="Calibri"/>
              </a:rPr>
              <a:t>It’s People Risk Management (PRM) </a:t>
            </a:r>
          </a:p>
        </p:txBody>
      </p:sp>
    </p:spTree>
    <p:extLst>
      <p:ext uri="{BB962C8B-B14F-4D97-AF65-F5344CB8AC3E}">
        <p14:creationId xmlns:p14="http://schemas.microsoft.com/office/powerpoint/2010/main" val="4113467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B50B307-4719-094F-989D-42988803C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959" y="1441174"/>
            <a:ext cx="3224343" cy="301699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EVOLVING</a:t>
            </a:r>
            <a:b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DUTY OF CARE</a:t>
            </a:r>
            <a:b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CONSIDERATIONS</a:t>
            </a:r>
          </a:p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6A7B5CE-ACFE-FE43-9BD0-EDB129F9F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8085"/>
            <a:ext cx="6398315" cy="681706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What's New With Duty of Care?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A322ED5-F760-4AF4-8984-32C13E86DF02}"/>
              </a:ext>
            </a:extLst>
          </p:cNvPr>
          <p:cNvSpPr txBox="1">
            <a:spLocks/>
          </p:cNvSpPr>
          <p:nvPr/>
        </p:nvSpPr>
        <p:spPr>
          <a:xfrm>
            <a:off x="902208" y="983704"/>
            <a:ext cx="7339584" cy="400253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E872"/>
              </a:buClr>
              <a:buSzPct val="75000"/>
              <a:buFont typeface="Wingdings" charset="2"/>
              <a:buNone/>
              <a:defRPr sz="2400" kern="1200" baseline="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6E3CE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not TRM Anymore – It’s People Risk Management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BF4435-B3A5-4C38-8B50-74605FD49FA6}"/>
              </a:ext>
            </a:extLst>
          </p:cNvPr>
          <p:cNvSpPr txBox="1"/>
          <p:nvPr/>
        </p:nvSpPr>
        <p:spPr>
          <a:xfrm>
            <a:off x="3573624" y="1441174"/>
            <a:ext cx="505831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/>
              <a:t>Organizations must anticipate evolving workforce security risks and institutionalize ongoing monitoring, assessment, mitigation, communication and response processes to address:</a:t>
            </a:r>
          </a:p>
          <a:p>
            <a:pPr marL="0" indent="0">
              <a:buNone/>
            </a:pPr>
            <a:endParaRPr lang="en-US" sz="1000" b="1" dirty="0">
              <a:cs typeface="Calibri"/>
            </a:endParaRPr>
          </a:p>
          <a:p>
            <a:pPr marL="0" indent="0">
              <a:buNone/>
            </a:pPr>
            <a:r>
              <a:rPr lang="en-US" dirty="0">
                <a:cs typeface="Calibri"/>
              </a:rPr>
              <a:t>ANXIETY increased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MENTAL WELLNESS support programs</a:t>
            </a:r>
          </a:p>
          <a:p>
            <a:pPr marL="0" indent="0">
              <a:buNone/>
            </a:pPr>
            <a:r>
              <a:rPr lang="en-US" dirty="0"/>
              <a:t>VIOLENCE and active threat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/>
              <a:t>CYBER vulnerability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/>
              <a:t>LIABILITY reduction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/>
              <a:t>DIVERSITY and inclusion programs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261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B50B307-4719-094F-989D-42988803C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Until now, the focus was on Health, Safety and Security (EHS&amp;S) at the office and when people are traveling (TRM).</a:t>
            </a:r>
          </a:p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6A7B5CE-ACFE-FE43-9BD0-EDB129F9F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8085"/>
            <a:ext cx="6398315" cy="681706"/>
          </a:xfrm>
        </p:spPr>
        <p:txBody>
          <a:bodyPr/>
          <a:lstStyle/>
          <a:p>
            <a:r>
              <a:rPr lang="en-US" sz="3600" b="1" dirty="0">
                <a:latin typeface="Calibri Light"/>
                <a:cs typeface="Calibri Light"/>
              </a:rPr>
              <a:t>Wherever your people are…</a:t>
            </a:r>
            <a:endParaRPr lang="en-US" dirty="0"/>
          </a:p>
        </p:txBody>
      </p:sp>
      <p:pic>
        <p:nvPicPr>
          <p:cNvPr id="3" name="Picture Placeholder 2" descr="A group of people sitting at desks in a large room&#10;&#10;Description automatically generated with low confidence">
            <a:extLst>
              <a:ext uri="{FF2B5EF4-FFF2-40B4-BE49-F238E27FC236}">
                <a16:creationId xmlns:a16="http://schemas.microsoft.com/office/drawing/2014/main" id="{4DB37A94-DC42-46BC-9C17-5100EE6F7C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4719" b="4719"/>
          <a:stretch>
            <a:fillRect/>
          </a:stretch>
        </p:blipFill>
        <p:spPr/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D7F0F9-4587-47C1-B93A-AF4B05783213}"/>
              </a:ext>
            </a:extLst>
          </p:cNvPr>
          <p:cNvSpPr txBox="1"/>
          <p:nvPr/>
        </p:nvSpPr>
        <p:spPr>
          <a:xfrm>
            <a:off x="6746037" y="4456306"/>
            <a:ext cx="1763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latin typeface="Calibri" charset="0"/>
              </a:rPr>
              <a:t>Photo by Alex Kotliarskyi on Unsplash</a:t>
            </a:r>
          </a:p>
        </p:txBody>
      </p:sp>
    </p:spTree>
    <p:extLst>
      <p:ext uri="{BB962C8B-B14F-4D97-AF65-F5344CB8AC3E}">
        <p14:creationId xmlns:p14="http://schemas.microsoft.com/office/powerpoint/2010/main" val="592379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2">
      <a:dk1>
        <a:srgbClr val="454749"/>
      </a:dk1>
      <a:lt1>
        <a:srgbClr val="FFFFFF"/>
      </a:lt1>
      <a:dk2>
        <a:srgbClr val="EAEEE6"/>
      </a:dk2>
      <a:lt2>
        <a:srgbClr val="E7E6E6"/>
      </a:lt2>
      <a:accent1>
        <a:srgbClr val="6D3BE5"/>
      </a:accent1>
      <a:accent2>
        <a:srgbClr val="00C0F3"/>
      </a:accent2>
      <a:accent3>
        <a:srgbClr val="203985"/>
      </a:accent3>
      <a:accent4>
        <a:srgbClr val="222741"/>
      </a:accent4>
      <a:accent5>
        <a:srgbClr val="BFBFBF"/>
      </a:accent5>
      <a:accent6>
        <a:srgbClr val="727272"/>
      </a:accent6>
      <a:hlink>
        <a:srgbClr val="6D3BE5"/>
      </a:hlink>
      <a:folHlink>
        <a:srgbClr val="6D3BE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5678</TotalTime>
  <Words>910</Words>
  <Application>Microsoft Office PowerPoint</Application>
  <PresentationFormat>Custom</PresentationFormat>
  <Paragraphs>151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Abadi</vt:lpstr>
      <vt:lpstr>-apple-system</vt:lpstr>
      <vt:lpstr>Arial</vt:lpstr>
      <vt:lpstr>Calibri</vt:lpstr>
      <vt:lpstr>Calibri Light</vt:lpstr>
      <vt:lpstr>Wingdings</vt:lpstr>
      <vt:lpstr>Custom Design</vt:lpstr>
      <vt:lpstr>PowerPoint Presentation</vt:lpstr>
      <vt:lpstr>Topics to be discussed</vt:lpstr>
      <vt:lpstr>Travel Risk Management</vt:lpstr>
      <vt:lpstr>Duty of Care is Only Half the Story</vt:lpstr>
      <vt:lpstr>PowerPoint Presentation</vt:lpstr>
      <vt:lpstr>What is the Objective of ISO 31030?</vt:lpstr>
      <vt:lpstr>PowerPoint Presentation</vt:lpstr>
      <vt:lpstr>What's New With Duty of Care?</vt:lpstr>
      <vt:lpstr>Wherever your people are…</vt:lpstr>
      <vt:lpstr>Wherever your people are…</vt:lpstr>
      <vt:lpstr>People Risk Management (PRM)</vt:lpstr>
      <vt:lpstr>PRM is a change of perspective</vt:lpstr>
      <vt:lpstr>PowerPoint Presentation</vt:lpstr>
      <vt:lpstr>What you bring to the table…</vt:lpstr>
      <vt:lpstr>Leverage your seat at the table</vt:lpstr>
      <vt:lpstr>PowerPoint Presentation</vt:lpstr>
      <vt:lpstr>How to transform your TRM program</vt:lpstr>
      <vt:lpstr>Data - Applying TRM to PRM</vt:lpstr>
      <vt:lpstr>PowerPoint Presentation</vt:lpstr>
      <vt:lpstr>Before you leave</vt:lpstr>
      <vt:lpstr>PowerPoint Presentation</vt:lpstr>
    </vt:vector>
  </TitlesOfParts>
  <Company>FunGuy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Jason Sarol</dc:creator>
  <cp:lastModifiedBy>Rebecca Fahed</cp:lastModifiedBy>
  <cp:revision>130</cp:revision>
  <dcterms:created xsi:type="dcterms:W3CDTF">2016-02-02T18:04:08Z</dcterms:created>
  <dcterms:modified xsi:type="dcterms:W3CDTF">2022-11-02T16:30:39Z</dcterms:modified>
</cp:coreProperties>
</file>