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2"/>
  </p:notesMasterIdLst>
  <p:handoutMasterIdLst>
    <p:handoutMasterId r:id="rId13"/>
  </p:handoutMasterIdLst>
  <p:sldIdLst>
    <p:sldId id="287" r:id="rId2"/>
    <p:sldId id="258" r:id="rId3"/>
    <p:sldId id="278" r:id="rId4"/>
    <p:sldId id="280" r:id="rId5"/>
    <p:sldId id="257" r:id="rId6"/>
    <p:sldId id="4094" r:id="rId7"/>
    <p:sldId id="4093" r:id="rId8"/>
    <p:sldId id="4092" r:id="rId9"/>
    <p:sldId id="317" r:id="rId10"/>
    <p:sldId id="273" r:id="rId11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F3"/>
    <a:srgbClr val="6E3CE5"/>
    <a:srgbClr val="2139B5"/>
    <a:srgbClr val="0077BE"/>
    <a:srgbClr val="7DC242"/>
    <a:srgbClr val="A6228C"/>
    <a:srgbClr val="ADD13B"/>
    <a:srgbClr val="FCFC69"/>
    <a:srgbClr val="FF7276"/>
    <a:srgbClr val="8AE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/>
    <p:restoredTop sz="81462" autoAdjust="0"/>
  </p:normalViewPr>
  <p:slideViewPr>
    <p:cSldViewPr snapToGrid="0" snapToObjects="1">
      <p:cViewPr varScale="1">
        <p:scale>
          <a:sx n="87" d="100"/>
          <a:sy n="87" d="100"/>
        </p:scale>
        <p:origin x="1109" y="58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Singleton (US)" userId="7c687ff7-4393-4b08-8a0e-d4909c8dae0d" providerId="ADAL" clId="{C9CAC10F-7F93-4EB8-AA00-389254EC7C13}"/>
    <pc:docChg chg="undo redo custSel modSld">
      <pc:chgData name="Erin Singleton (US)" userId="7c687ff7-4393-4b08-8a0e-d4909c8dae0d" providerId="ADAL" clId="{C9CAC10F-7F93-4EB8-AA00-389254EC7C13}" dt="2022-10-12T17:35:00.239" v="216" actId="14100"/>
      <pc:docMkLst>
        <pc:docMk/>
      </pc:docMkLst>
      <pc:sldChg chg="modSp mod">
        <pc:chgData name="Erin Singleton (US)" userId="7c687ff7-4393-4b08-8a0e-d4909c8dae0d" providerId="ADAL" clId="{C9CAC10F-7F93-4EB8-AA00-389254EC7C13}" dt="2022-10-12T17:35:00.239" v="216" actId="14100"/>
        <pc:sldMkLst>
          <pc:docMk/>
          <pc:sldMk cId="4053283090" sldId="257"/>
        </pc:sldMkLst>
        <pc:spChg chg="mod">
          <ac:chgData name="Erin Singleton (US)" userId="7c687ff7-4393-4b08-8a0e-d4909c8dae0d" providerId="ADAL" clId="{C9CAC10F-7F93-4EB8-AA00-389254EC7C13}" dt="2022-10-12T17:26:26.219" v="38" actId="207"/>
          <ac:spMkLst>
            <pc:docMk/>
            <pc:sldMk cId="4053283090" sldId="257"/>
            <ac:spMk id="8" creationId="{BD4BF4E5-6A8C-41BE-84E4-616387A2B5D6}"/>
          </ac:spMkLst>
        </pc:spChg>
        <pc:spChg chg="mod">
          <ac:chgData name="Erin Singleton (US)" userId="7c687ff7-4393-4b08-8a0e-d4909c8dae0d" providerId="ADAL" clId="{C9CAC10F-7F93-4EB8-AA00-389254EC7C13}" dt="2022-10-12T17:26:16.025" v="37" actId="1035"/>
          <ac:spMkLst>
            <pc:docMk/>
            <pc:sldMk cId="4053283090" sldId="257"/>
            <ac:spMk id="9" creationId="{1AE9CBC1-5C93-4832-9957-ADCDC87BE176}"/>
          </ac:spMkLst>
        </pc:spChg>
        <pc:spChg chg="mod">
          <ac:chgData name="Erin Singleton (US)" userId="7c687ff7-4393-4b08-8a0e-d4909c8dae0d" providerId="ADAL" clId="{C9CAC10F-7F93-4EB8-AA00-389254EC7C13}" dt="2022-10-12T17:26:31.667" v="39" actId="207"/>
          <ac:spMkLst>
            <pc:docMk/>
            <pc:sldMk cId="4053283090" sldId="257"/>
            <ac:spMk id="10" creationId="{0942DFA3-F801-4B3C-B412-618CDE7710AD}"/>
          </ac:spMkLst>
        </pc:spChg>
        <pc:spChg chg="mod">
          <ac:chgData name="Erin Singleton (US)" userId="7c687ff7-4393-4b08-8a0e-d4909c8dae0d" providerId="ADAL" clId="{C9CAC10F-7F93-4EB8-AA00-389254EC7C13}" dt="2022-10-12T17:26:16.025" v="37" actId="1035"/>
          <ac:spMkLst>
            <pc:docMk/>
            <pc:sldMk cId="4053283090" sldId="257"/>
            <ac:spMk id="11" creationId="{75E3E098-63C1-412C-B8EA-DFF8DAD55AEA}"/>
          </ac:spMkLst>
        </pc:spChg>
        <pc:spChg chg="mod">
          <ac:chgData name="Erin Singleton (US)" userId="7c687ff7-4393-4b08-8a0e-d4909c8dae0d" providerId="ADAL" clId="{C9CAC10F-7F93-4EB8-AA00-389254EC7C13}" dt="2022-10-12T17:26:31.667" v="39" actId="207"/>
          <ac:spMkLst>
            <pc:docMk/>
            <pc:sldMk cId="4053283090" sldId="257"/>
            <ac:spMk id="12" creationId="{53BBDDA7-E6D8-40D0-B497-84FA01241D89}"/>
          </ac:spMkLst>
        </pc:spChg>
        <pc:spChg chg="mod">
          <ac:chgData name="Erin Singleton (US)" userId="7c687ff7-4393-4b08-8a0e-d4909c8dae0d" providerId="ADAL" clId="{C9CAC10F-7F93-4EB8-AA00-389254EC7C13}" dt="2022-10-12T17:26:16.025" v="37" actId="1035"/>
          <ac:spMkLst>
            <pc:docMk/>
            <pc:sldMk cId="4053283090" sldId="257"/>
            <ac:spMk id="13" creationId="{5972B5F6-3DA3-4011-8D50-10971FBD6C50}"/>
          </ac:spMkLst>
        </pc:spChg>
        <pc:spChg chg="mod">
          <ac:chgData name="Erin Singleton (US)" userId="7c687ff7-4393-4b08-8a0e-d4909c8dae0d" providerId="ADAL" clId="{C9CAC10F-7F93-4EB8-AA00-389254EC7C13}" dt="2022-10-12T17:26:31.667" v="39" actId="207"/>
          <ac:spMkLst>
            <pc:docMk/>
            <pc:sldMk cId="4053283090" sldId="257"/>
            <ac:spMk id="14" creationId="{512F0201-1836-43BD-9394-FA414617EA71}"/>
          </ac:spMkLst>
        </pc:spChg>
        <pc:spChg chg="mod">
          <ac:chgData name="Erin Singleton (US)" userId="7c687ff7-4393-4b08-8a0e-d4909c8dae0d" providerId="ADAL" clId="{C9CAC10F-7F93-4EB8-AA00-389254EC7C13}" dt="2022-10-12T17:26:16.025" v="37" actId="1035"/>
          <ac:spMkLst>
            <pc:docMk/>
            <pc:sldMk cId="4053283090" sldId="257"/>
            <ac:spMk id="15" creationId="{380272A3-7713-46D8-8F74-CB9FC331D0E4}"/>
          </ac:spMkLst>
        </pc:spChg>
        <pc:spChg chg="mod">
          <ac:chgData name="Erin Singleton (US)" userId="7c687ff7-4393-4b08-8a0e-d4909c8dae0d" providerId="ADAL" clId="{C9CAC10F-7F93-4EB8-AA00-389254EC7C13}" dt="2022-10-12T17:26:31.667" v="39" actId="207"/>
          <ac:spMkLst>
            <pc:docMk/>
            <pc:sldMk cId="4053283090" sldId="257"/>
            <ac:spMk id="17" creationId="{28CBBEC7-6A75-4BDD-AB79-C0B32BE54E97}"/>
          </ac:spMkLst>
        </pc:spChg>
        <pc:spChg chg="mod">
          <ac:chgData name="Erin Singleton (US)" userId="7c687ff7-4393-4b08-8a0e-d4909c8dae0d" providerId="ADAL" clId="{C9CAC10F-7F93-4EB8-AA00-389254EC7C13}" dt="2022-10-12T17:26:16.025" v="37" actId="1035"/>
          <ac:spMkLst>
            <pc:docMk/>
            <pc:sldMk cId="4053283090" sldId="257"/>
            <ac:spMk id="18" creationId="{7167DA94-ABA3-46AD-B300-7CE50B45FC7F}"/>
          </ac:spMkLst>
        </pc:spChg>
        <pc:spChg chg="mod">
          <ac:chgData name="Erin Singleton (US)" userId="7c687ff7-4393-4b08-8a0e-d4909c8dae0d" providerId="ADAL" clId="{C9CAC10F-7F93-4EB8-AA00-389254EC7C13}" dt="2022-10-12T17:26:31.667" v="39" actId="207"/>
          <ac:spMkLst>
            <pc:docMk/>
            <pc:sldMk cId="4053283090" sldId="257"/>
            <ac:spMk id="19" creationId="{F01469AD-3403-46EC-AB7E-0808751C405D}"/>
          </ac:spMkLst>
        </pc:spChg>
        <pc:spChg chg="mod">
          <ac:chgData name="Erin Singleton (US)" userId="7c687ff7-4393-4b08-8a0e-d4909c8dae0d" providerId="ADAL" clId="{C9CAC10F-7F93-4EB8-AA00-389254EC7C13}" dt="2022-10-12T17:26:16.025" v="37" actId="1035"/>
          <ac:spMkLst>
            <pc:docMk/>
            <pc:sldMk cId="4053283090" sldId="257"/>
            <ac:spMk id="20" creationId="{D62A33C7-204A-444A-BD49-32E087575F3A}"/>
          </ac:spMkLst>
        </pc:spChg>
        <pc:cxnChg chg="mod">
          <ac:chgData name="Erin Singleton (US)" userId="7c687ff7-4393-4b08-8a0e-d4909c8dae0d" providerId="ADAL" clId="{C9CAC10F-7F93-4EB8-AA00-389254EC7C13}" dt="2022-10-12T17:26:38.039" v="40" actId="208"/>
          <ac:cxnSpMkLst>
            <pc:docMk/>
            <pc:sldMk cId="4053283090" sldId="257"/>
            <ac:cxnSpMk id="7" creationId="{690A1DE1-7306-4D78-BFE2-90D8E42177F1}"/>
          </ac:cxnSpMkLst>
        </pc:cxnChg>
        <pc:cxnChg chg="mod">
          <ac:chgData name="Erin Singleton (US)" userId="7c687ff7-4393-4b08-8a0e-d4909c8dae0d" providerId="ADAL" clId="{C9CAC10F-7F93-4EB8-AA00-389254EC7C13}" dt="2022-10-12T17:34:56.560" v="215" actId="14100"/>
          <ac:cxnSpMkLst>
            <pc:docMk/>
            <pc:sldMk cId="4053283090" sldId="257"/>
            <ac:cxnSpMk id="21" creationId="{77A1E1E0-E420-49BF-80D7-C9CFC04155E6}"/>
          </ac:cxnSpMkLst>
        </pc:cxnChg>
        <pc:cxnChg chg="mod">
          <ac:chgData name="Erin Singleton (US)" userId="7c687ff7-4393-4b08-8a0e-d4909c8dae0d" providerId="ADAL" clId="{C9CAC10F-7F93-4EB8-AA00-389254EC7C13}" dt="2022-10-12T17:34:46.274" v="212" actId="14100"/>
          <ac:cxnSpMkLst>
            <pc:docMk/>
            <pc:sldMk cId="4053283090" sldId="257"/>
            <ac:cxnSpMk id="22" creationId="{AE5B8BFA-D047-4E5F-A607-43FB12B44529}"/>
          </ac:cxnSpMkLst>
        </pc:cxnChg>
        <pc:cxnChg chg="mod">
          <ac:chgData name="Erin Singleton (US)" userId="7c687ff7-4393-4b08-8a0e-d4909c8dae0d" providerId="ADAL" clId="{C9CAC10F-7F93-4EB8-AA00-389254EC7C13}" dt="2022-10-12T17:34:49.095" v="213" actId="14100"/>
          <ac:cxnSpMkLst>
            <pc:docMk/>
            <pc:sldMk cId="4053283090" sldId="257"/>
            <ac:cxnSpMk id="23" creationId="{351533EB-66E7-4067-8787-7C015B7E90CF}"/>
          </ac:cxnSpMkLst>
        </pc:cxnChg>
        <pc:cxnChg chg="mod">
          <ac:chgData name="Erin Singleton (US)" userId="7c687ff7-4393-4b08-8a0e-d4909c8dae0d" providerId="ADAL" clId="{C9CAC10F-7F93-4EB8-AA00-389254EC7C13}" dt="2022-10-12T17:34:51.943" v="214" actId="14100"/>
          <ac:cxnSpMkLst>
            <pc:docMk/>
            <pc:sldMk cId="4053283090" sldId="257"/>
            <ac:cxnSpMk id="24" creationId="{59012F39-A9F4-443F-B2FB-D36ABDABF21B}"/>
          </ac:cxnSpMkLst>
        </pc:cxnChg>
        <pc:cxnChg chg="mod">
          <ac:chgData name="Erin Singleton (US)" userId="7c687ff7-4393-4b08-8a0e-d4909c8dae0d" providerId="ADAL" clId="{C9CAC10F-7F93-4EB8-AA00-389254EC7C13}" dt="2022-10-12T17:35:00.239" v="216" actId="14100"/>
          <ac:cxnSpMkLst>
            <pc:docMk/>
            <pc:sldMk cId="4053283090" sldId="257"/>
            <ac:cxnSpMk id="25" creationId="{8DB5C790-4B06-49B4-9DEE-831ACF7B5D63}"/>
          </ac:cxnSpMkLst>
        </pc:cxnChg>
      </pc:sldChg>
      <pc:sldChg chg="modSp mod">
        <pc:chgData name="Erin Singleton (US)" userId="7c687ff7-4393-4b08-8a0e-d4909c8dae0d" providerId="ADAL" clId="{C9CAC10F-7F93-4EB8-AA00-389254EC7C13}" dt="2022-10-12T17:25:13.373" v="8" actId="14100"/>
        <pc:sldMkLst>
          <pc:docMk/>
          <pc:sldMk cId="2425656036" sldId="258"/>
        </pc:sldMkLst>
        <pc:spChg chg="mod">
          <ac:chgData name="Erin Singleton (US)" userId="7c687ff7-4393-4b08-8a0e-d4909c8dae0d" providerId="ADAL" clId="{C9CAC10F-7F93-4EB8-AA00-389254EC7C13}" dt="2022-10-12T17:24:53.781" v="0" actId="2711"/>
          <ac:spMkLst>
            <pc:docMk/>
            <pc:sldMk cId="2425656036" sldId="258"/>
            <ac:spMk id="9" creationId="{F620B7DE-CB6C-4D0D-B91E-2860AD2282D7}"/>
          </ac:spMkLst>
        </pc:spChg>
        <pc:spChg chg="mod">
          <ac:chgData name="Erin Singleton (US)" userId="7c687ff7-4393-4b08-8a0e-d4909c8dae0d" providerId="ADAL" clId="{C9CAC10F-7F93-4EB8-AA00-389254EC7C13}" dt="2022-10-12T17:25:05.451" v="4" actId="1076"/>
          <ac:spMkLst>
            <pc:docMk/>
            <pc:sldMk cId="2425656036" sldId="258"/>
            <ac:spMk id="10" creationId="{60170894-4759-4349-B85B-0F8168173F4A}"/>
          </ac:spMkLst>
        </pc:spChg>
        <pc:spChg chg="mod">
          <ac:chgData name="Erin Singleton (US)" userId="7c687ff7-4393-4b08-8a0e-d4909c8dae0d" providerId="ADAL" clId="{C9CAC10F-7F93-4EB8-AA00-389254EC7C13}" dt="2022-10-12T17:24:53.781" v="0" actId="2711"/>
          <ac:spMkLst>
            <pc:docMk/>
            <pc:sldMk cId="2425656036" sldId="258"/>
            <ac:spMk id="11" creationId="{F9157A6F-2F59-4C3B-BC1F-900B9CD463C4}"/>
          </ac:spMkLst>
        </pc:spChg>
        <pc:spChg chg="mod">
          <ac:chgData name="Erin Singleton (US)" userId="7c687ff7-4393-4b08-8a0e-d4909c8dae0d" providerId="ADAL" clId="{C9CAC10F-7F93-4EB8-AA00-389254EC7C13}" dt="2022-10-12T17:25:09.674" v="6" actId="1076"/>
          <ac:spMkLst>
            <pc:docMk/>
            <pc:sldMk cId="2425656036" sldId="258"/>
            <ac:spMk id="12" creationId="{706B5380-275A-4CA0-AA1E-2A1AEC5CA021}"/>
          </ac:spMkLst>
        </pc:spChg>
        <pc:spChg chg="mod">
          <ac:chgData name="Erin Singleton (US)" userId="7c687ff7-4393-4b08-8a0e-d4909c8dae0d" providerId="ADAL" clId="{C9CAC10F-7F93-4EB8-AA00-389254EC7C13}" dt="2022-10-12T17:24:53.781" v="0" actId="2711"/>
          <ac:spMkLst>
            <pc:docMk/>
            <pc:sldMk cId="2425656036" sldId="258"/>
            <ac:spMk id="14" creationId="{D97236B6-980D-4B3A-B14D-957CD5886584}"/>
          </ac:spMkLst>
        </pc:spChg>
        <pc:spChg chg="mod">
          <ac:chgData name="Erin Singleton (US)" userId="7c687ff7-4393-4b08-8a0e-d4909c8dae0d" providerId="ADAL" clId="{C9CAC10F-7F93-4EB8-AA00-389254EC7C13}" dt="2022-10-12T17:25:13.373" v="8" actId="14100"/>
          <ac:spMkLst>
            <pc:docMk/>
            <pc:sldMk cId="2425656036" sldId="258"/>
            <ac:spMk id="15" creationId="{64B0DEEE-B010-4159-BB57-2A0DB9000591}"/>
          </ac:spMkLst>
        </pc:spChg>
        <pc:spChg chg="mod">
          <ac:chgData name="Erin Singleton (US)" userId="7c687ff7-4393-4b08-8a0e-d4909c8dae0d" providerId="ADAL" clId="{C9CAC10F-7F93-4EB8-AA00-389254EC7C13}" dt="2022-10-12T17:24:53.781" v="0" actId="2711"/>
          <ac:spMkLst>
            <pc:docMk/>
            <pc:sldMk cId="2425656036" sldId="258"/>
            <ac:spMk id="16" creationId="{A77D4091-4BD4-49FD-86E8-DDC0F4279D67}"/>
          </ac:spMkLst>
        </pc:spChg>
        <pc:spChg chg="mod">
          <ac:chgData name="Erin Singleton (US)" userId="7c687ff7-4393-4b08-8a0e-d4909c8dae0d" providerId="ADAL" clId="{C9CAC10F-7F93-4EB8-AA00-389254EC7C13}" dt="2022-10-12T17:25:00.315" v="2" actId="403"/>
          <ac:spMkLst>
            <pc:docMk/>
            <pc:sldMk cId="2425656036" sldId="258"/>
            <ac:spMk id="17" creationId="{A40E642C-6C29-45D1-89CF-EBD554D5DBE7}"/>
          </ac:spMkLst>
        </pc:spChg>
      </pc:sldChg>
      <pc:sldChg chg="modTransition">
        <pc:chgData name="Erin Singleton (US)" userId="7c687ff7-4393-4b08-8a0e-d4909c8dae0d" providerId="ADAL" clId="{C9CAC10F-7F93-4EB8-AA00-389254EC7C13}" dt="2022-10-12T17:34:32.655" v="211"/>
        <pc:sldMkLst>
          <pc:docMk/>
          <pc:sldMk cId="3428070109" sldId="287"/>
        </pc:sldMkLst>
      </pc:sldChg>
      <pc:sldChg chg="modSp mod modTransition">
        <pc:chgData name="Erin Singleton (US)" userId="7c687ff7-4393-4b08-8a0e-d4909c8dae0d" providerId="ADAL" clId="{C9CAC10F-7F93-4EB8-AA00-389254EC7C13}" dt="2022-10-12T17:34:06.416" v="210"/>
        <pc:sldMkLst>
          <pc:docMk/>
          <pc:sldMk cId="3602606315" sldId="4092"/>
        </pc:sldMkLst>
        <pc:spChg chg="mod">
          <ac:chgData name="Erin Singleton (US)" userId="7c687ff7-4393-4b08-8a0e-d4909c8dae0d" providerId="ADAL" clId="{C9CAC10F-7F93-4EB8-AA00-389254EC7C13}" dt="2022-10-12T17:33:20.863" v="201" actId="20577"/>
          <ac:spMkLst>
            <pc:docMk/>
            <pc:sldMk cId="3602606315" sldId="4092"/>
            <ac:spMk id="4" creationId="{4E440FB4-3B34-4A4B-8459-DF9F0A179069}"/>
          </ac:spMkLst>
        </pc:spChg>
        <pc:spChg chg="mod">
          <ac:chgData name="Erin Singleton (US)" userId="7c687ff7-4393-4b08-8a0e-d4909c8dae0d" providerId="ADAL" clId="{C9CAC10F-7F93-4EB8-AA00-389254EC7C13}" dt="2022-10-12T17:33:13.463" v="192" actId="20577"/>
          <ac:spMkLst>
            <pc:docMk/>
            <pc:sldMk cId="3602606315" sldId="4092"/>
            <ac:spMk id="5" creationId="{FE66B92F-3164-4CA5-985B-1AFDC8B0E5CE}"/>
          </ac:spMkLst>
        </pc:spChg>
        <pc:spChg chg="mod">
          <ac:chgData name="Erin Singleton (US)" userId="7c687ff7-4393-4b08-8a0e-d4909c8dae0d" providerId="ADAL" clId="{C9CAC10F-7F93-4EB8-AA00-389254EC7C13}" dt="2022-10-12T17:33:17.894" v="197" actId="20577"/>
          <ac:spMkLst>
            <pc:docMk/>
            <pc:sldMk cId="3602606315" sldId="4092"/>
            <ac:spMk id="6" creationId="{026EEA5D-C468-4DA8-A868-36C2D55B580C}"/>
          </ac:spMkLst>
        </pc:spChg>
      </pc:sldChg>
      <pc:sldChg chg="modSp mod modTransition">
        <pc:chgData name="Erin Singleton (US)" userId="7c687ff7-4393-4b08-8a0e-d4909c8dae0d" providerId="ADAL" clId="{C9CAC10F-7F93-4EB8-AA00-389254EC7C13}" dt="2022-10-12T17:34:06.416" v="210"/>
        <pc:sldMkLst>
          <pc:docMk/>
          <pc:sldMk cId="1669735339" sldId="4093"/>
        </pc:sldMkLst>
        <pc:spChg chg="mod">
          <ac:chgData name="Erin Singleton (US)" userId="7c687ff7-4393-4b08-8a0e-d4909c8dae0d" providerId="ADAL" clId="{C9CAC10F-7F93-4EB8-AA00-389254EC7C13}" dt="2022-10-12T17:33:48.086" v="208" actId="403"/>
          <ac:spMkLst>
            <pc:docMk/>
            <pc:sldMk cId="1669735339" sldId="4093"/>
            <ac:spMk id="19" creationId="{E7D01C89-DD93-427A-8A17-0A8BF15246DE}"/>
          </ac:spMkLst>
        </pc:spChg>
        <pc:spChg chg="mod">
          <ac:chgData name="Erin Singleton (US)" userId="7c687ff7-4393-4b08-8a0e-d4909c8dae0d" providerId="ADAL" clId="{C9CAC10F-7F93-4EB8-AA00-389254EC7C13}" dt="2022-10-12T17:33:54.853" v="209" actId="255"/>
          <ac:spMkLst>
            <pc:docMk/>
            <pc:sldMk cId="1669735339" sldId="4093"/>
            <ac:spMk id="20" creationId="{2C96DD70-39A3-4E1B-B260-A43F0306BDB5}"/>
          </ac:spMkLst>
        </pc:spChg>
        <pc:spChg chg="mod">
          <ac:chgData name="Erin Singleton (US)" userId="7c687ff7-4393-4b08-8a0e-d4909c8dae0d" providerId="ADAL" clId="{C9CAC10F-7F93-4EB8-AA00-389254EC7C13}" dt="2022-10-12T17:33:48.086" v="208" actId="403"/>
          <ac:spMkLst>
            <pc:docMk/>
            <pc:sldMk cId="1669735339" sldId="4093"/>
            <ac:spMk id="21" creationId="{5CB483D3-C511-4C1C-8281-F055138DAB5C}"/>
          </ac:spMkLst>
        </pc:spChg>
      </pc:sldChg>
      <pc:sldChg chg="modSp mod modTransition">
        <pc:chgData name="Erin Singleton (US)" userId="7c687ff7-4393-4b08-8a0e-d4909c8dae0d" providerId="ADAL" clId="{C9CAC10F-7F93-4EB8-AA00-389254EC7C13}" dt="2022-10-12T17:34:06.416" v="210"/>
        <pc:sldMkLst>
          <pc:docMk/>
          <pc:sldMk cId="2089490082" sldId="4094"/>
        </pc:sldMkLst>
        <pc:spChg chg="mod ord">
          <ac:chgData name="Erin Singleton (US)" userId="7c687ff7-4393-4b08-8a0e-d4909c8dae0d" providerId="ADAL" clId="{C9CAC10F-7F93-4EB8-AA00-389254EC7C13}" dt="2022-10-12T17:32:43.147" v="157" actId="404"/>
          <ac:spMkLst>
            <pc:docMk/>
            <pc:sldMk cId="2089490082" sldId="4094"/>
            <ac:spMk id="6" creationId="{2E19BD2C-7D3B-4448-B5D0-A095ACBC6597}"/>
          </ac:spMkLst>
        </pc:spChg>
        <pc:spChg chg="mod ord">
          <ac:chgData name="Erin Singleton (US)" userId="7c687ff7-4393-4b08-8a0e-d4909c8dae0d" providerId="ADAL" clId="{C9CAC10F-7F93-4EB8-AA00-389254EC7C13}" dt="2022-10-12T17:32:33.452" v="148" actId="403"/>
          <ac:spMkLst>
            <pc:docMk/>
            <pc:sldMk cId="2089490082" sldId="4094"/>
            <ac:spMk id="7" creationId="{3CEBEDF8-BEEC-4B27-94AC-17FB271B181C}"/>
          </ac:spMkLst>
        </pc:spChg>
        <pc:spChg chg="mod">
          <ac:chgData name="Erin Singleton (US)" userId="7c687ff7-4393-4b08-8a0e-d4909c8dae0d" providerId="ADAL" clId="{C9CAC10F-7F93-4EB8-AA00-389254EC7C13}" dt="2022-10-12T17:32:28.651" v="147" actId="403"/>
          <ac:spMkLst>
            <pc:docMk/>
            <pc:sldMk cId="2089490082" sldId="4094"/>
            <ac:spMk id="8" creationId="{8D9CDB29-A34D-45BE-999A-357E618BC957}"/>
          </ac:spMkLst>
        </pc:spChg>
        <pc:spChg chg="mod">
          <ac:chgData name="Erin Singleton (US)" userId="7c687ff7-4393-4b08-8a0e-d4909c8dae0d" providerId="ADAL" clId="{C9CAC10F-7F93-4EB8-AA00-389254EC7C13}" dt="2022-10-12T17:32:24.527" v="146" actId="1076"/>
          <ac:spMkLst>
            <pc:docMk/>
            <pc:sldMk cId="2089490082" sldId="4094"/>
            <ac:spMk id="9" creationId="{E97C8F6D-A826-4F63-B95B-ED3E84DC2A13}"/>
          </ac:spMkLst>
        </pc:spChg>
        <pc:spChg chg="mod">
          <ac:chgData name="Erin Singleton (US)" userId="7c687ff7-4393-4b08-8a0e-d4909c8dae0d" providerId="ADAL" clId="{C9CAC10F-7F93-4EB8-AA00-389254EC7C13}" dt="2022-10-12T17:32:19.959" v="144" actId="1076"/>
          <ac:spMkLst>
            <pc:docMk/>
            <pc:sldMk cId="2089490082" sldId="4094"/>
            <ac:spMk id="10" creationId="{D10AF2E9-12A3-4BBD-B71E-CFDFD483D11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35-ED4E-B787-0C8D26F63539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35-ED4E-B787-0C8D26F63539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35-ED4E-B787-0C8D26F63539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5-ED4E-B787-0C8D26F6353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9-434E-AE84-C65F720E9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B-2B4C-BC23-7AB302855D9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B-2B4C-BC23-7AB302855D9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BB-2B4C-BC23-7AB302855D9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BB-2B4C-BC23-7AB302855D9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BB-2B4C-BC23-7AB30285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1-3A47-BD77-E2C5EFE14E5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B1-3A47-BD77-E2C5EFE14E5C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B1-3A47-BD77-E2C5EFE14E5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B1-3A47-BD77-E2C5EFE14E5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B1-3A47-BD77-E2C5EFE14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G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G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9-4F4B-9399-9C435102F9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9-4F4B-9399-9C435102F9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C9-4F4B-9399-9C435102F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101824"/>
        <c:axId val="1048105040"/>
      </c:barChart>
      <c:catAx>
        <c:axId val="1048101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48105040"/>
        <c:crosses val="autoZero"/>
        <c:auto val="1"/>
        <c:lblAlgn val="ctr"/>
        <c:lblOffset val="100"/>
        <c:noMultiLvlLbl val="0"/>
      </c:catAx>
      <c:valAx>
        <c:axId val="104810504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481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H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DB5380-4FEF-7548-BCF4-0E031A82BF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DCB83-0EC3-7F46-A3ED-669F1602DC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39E2D-FC30-A046-B0BC-400EEC14D15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CB0E8-65CA-7C44-AD2D-0A36BF238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D7A9A-9196-1146-811B-A9DD30833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E8F4-644E-CF4C-88AC-4D9B8196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5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9A6C-0854-3D4C-92BF-85D888900B6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873FD-035B-E741-B10D-6A4C8DD4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9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3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1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Financial community has welcomed the IATA initiative which tell us that the new model will drive higher profitability for airlines through cost reduction and additional revenue opportunities</a:t>
            </a:r>
          </a:p>
          <a:p>
            <a:endParaRPr lang="en-US" noProof="0" dirty="0"/>
          </a:p>
          <a:p>
            <a:endParaRPr lang="en-US" noProof="0" dirty="0"/>
          </a:p>
          <a:p>
            <a:pPr marL="0" indent="0">
              <a:buNone/>
            </a:pPr>
            <a:r>
              <a:rPr lang="en-US" sz="1200" b="1" dirty="0"/>
              <a:t>Revenue opportunities: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Differentiation (product description, </a:t>
            </a:r>
            <a:r>
              <a:rPr lang="en-US" sz="1200" dirty="0" err="1"/>
              <a:t>BtC</a:t>
            </a:r>
            <a:r>
              <a:rPr lang="en-US" sz="1200" dirty="0"/>
              <a:t> like UX &amp; UI)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Merchandizing (ancillaries, fare families, other services)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Personalization (based on loyalty, preferences)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Dynamic Pricing (based on supply, demand)</a:t>
            </a:r>
          </a:p>
          <a:p>
            <a:endParaRPr lang="en-US" noProof="0" dirty="0"/>
          </a:p>
          <a:p>
            <a:r>
              <a:rPr lang="en-US" sz="1200" b="1" dirty="0">
                <a:solidFill>
                  <a:schemeClr val="tx1"/>
                </a:solidFill>
              </a:rPr>
              <a:t>Cost savings:</a:t>
            </a:r>
          </a:p>
          <a:p>
            <a:pPr marL="457200" indent="-457200" defTabSz="9144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Increased competition and innovation (GDS / TA)</a:t>
            </a:r>
          </a:p>
          <a:p>
            <a:pPr marL="457200" indent="-457200" defTabSz="9144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Reduce the GDS &amp; CC &amp; BSP payment costs</a:t>
            </a:r>
          </a:p>
          <a:p>
            <a:pPr marL="457200" indent="-457200" defTabSz="9144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Increase the share of Direct sales</a:t>
            </a:r>
          </a:p>
          <a:p>
            <a:pPr marL="457200" indent="-457200" defTabSz="9144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Move away from paper based legacy processes to reduce the fulfilment cost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7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entrants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DCC / Distribution Surcharge / Commercial decision from airlines / Private Channel to immune key partners from the surcharge</a:t>
            </a:r>
          </a:p>
          <a:p>
            <a:endParaRPr lang="en-US" dirty="0"/>
          </a:p>
          <a:p>
            <a:r>
              <a:rPr lang="en-US" dirty="0"/>
              <a:t>End of full content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 gap between leisure and business travel due to the complexity of business travel</a:t>
            </a:r>
          </a:p>
          <a:p>
            <a:endParaRPr lang="en-US" dirty="0"/>
          </a:p>
          <a:p>
            <a:r>
              <a:rPr lang="en-US" dirty="0"/>
              <a:t>Requires GLOBAL / SCALABLE / CONSISTENT for</a:t>
            </a:r>
          </a:p>
          <a:p>
            <a:r>
              <a:rPr lang="en-US" dirty="0"/>
              <a:t>Multiple countries</a:t>
            </a:r>
          </a:p>
          <a:p>
            <a:r>
              <a:rPr lang="en-US" dirty="0"/>
              <a:t>Multiple airlines</a:t>
            </a:r>
          </a:p>
          <a:p>
            <a:r>
              <a:rPr lang="en-US" dirty="0"/>
              <a:t>Multiple TMCs</a:t>
            </a:r>
          </a:p>
          <a:p>
            <a:r>
              <a:rPr lang="en-US" dirty="0"/>
              <a:t>Multiple OBTs</a:t>
            </a:r>
          </a:p>
          <a:p>
            <a:r>
              <a:rPr lang="en-US" dirty="0"/>
              <a:t>Multiple GDSs or Direct connects</a:t>
            </a:r>
          </a:p>
          <a:p>
            <a:r>
              <a:rPr lang="en-US" dirty="0"/>
              <a:t>Complex itineraries</a:t>
            </a:r>
          </a:p>
          <a:p>
            <a:r>
              <a:rPr lang="en-US" dirty="0"/>
              <a:t>High flexibility</a:t>
            </a:r>
          </a:p>
          <a:p>
            <a:r>
              <a:rPr lang="en-US" dirty="0"/>
              <a:t>Additional services / duty of care…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it realistic ? Let’s ask our panel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2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current status. What are you busy with. What are the pain points. What are the expected benefits?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Calum:</a:t>
            </a:r>
          </a:p>
          <a:p>
            <a:r>
              <a:rPr lang="en-US" dirty="0"/>
              <a:t>Firstly, tell us more about your prog?</a:t>
            </a:r>
          </a:p>
          <a:p>
            <a:r>
              <a:rPr lang="en-US" dirty="0"/>
              <a:t>Globally NDC is less than 1% of business segment. How many in your program?</a:t>
            </a:r>
          </a:p>
          <a:p>
            <a:r>
              <a:rPr lang="en-US" dirty="0"/>
              <a:t>What are your pain points?</a:t>
            </a:r>
          </a:p>
          <a:p>
            <a:r>
              <a:rPr lang="en-US" dirty="0"/>
              <a:t>Eventually, do you think Air retailing model will bring benefits?</a:t>
            </a:r>
          </a:p>
          <a:p>
            <a:endParaRPr lang="en-US" dirty="0"/>
          </a:p>
          <a:p>
            <a:r>
              <a:rPr lang="en-US" dirty="0"/>
              <a:t>Will:</a:t>
            </a:r>
          </a:p>
          <a:p>
            <a:r>
              <a:rPr lang="en-US" dirty="0"/>
              <a:t>Airlines are asking TM / TB to push their TMC / Tech to act quicker.</a:t>
            </a:r>
          </a:p>
          <a:p>
            <a:r>
              <a:rPr lang="en-US" dirty="0"/>
              <a:t>What is wrong with “you” (tech companies) ? </a:t>
            </a:r>
          </a:p>
          <a:p>
            <a:r>
              <a:rPr lang="en-US" dirty="0"/>
              <a:t>Why does it take so much time?</a:t>
            </a:r>
          </a:p>
          <a:p>
            <a:r>
              <a:rPr lang="en-US" dirty="0"/>
              <a:t>	Maturity API</a:t>
            </a:r>
          </a:p>
          <a:p>
            <a:r>
              <a:rPr lang="en-US" dirty="0"/>
              <a:t>	Standardization effort</a:t>
            </a:r>
          </a:p>
          <a:p>
            <a:r>
              <a:rPr lang="en-US" dirty="0"/>
              <a:t>	</a:t>
            </a:r>
            <a:r>
              <a:rPr lang="en-US" dirty="0" err="1"/>
              <a:t>Downstreams</a:t>
            </a:r>
            <a:r>
              <a:rPr lang="en-US" dirty="0"/>
              <a:t> processes / TMC OBT eco systems </a:t>
            </a:r>
          </a:p>
          <a:p>
            <a:r>
              <a:rPr lang="en-US" dirty="0"/>
              <a:t>What will be the expected benefits?</a:t>
            </a:r>
          </a:p>
          <a:p>
            <a:r>
              <a:rPr lang="en-US" dirty="0"/>
              <a:t>Contextualize search / Offer / Order Mgt (airline)</a:t>
            </a:r>
          </a:p>
          <a:p>
            <a:r>
              <a:rPr lang="en-US" dirty="0"/>
              <a:t>Travel policy compliance challenge?</a:t>
            </a:r>
          </a:p>
          <a:p>
            <a:r>
              <a:rPr lang="en-US" dirty="0"/>
              <a:t>Trust challenge?</a:t>
            </a:r>
          </a:p>
          <a:p>
            <a:endParaRPr lang="en-US" dirty="0"/>
          </a:p>
          <a:p>
            <a:r>
              <a:rPr lang="en-US" dirty="0"/>
              <a:t>Dual system / </a:t>
            </a:r>
            <a:r>
              <a:rPr lang="en-US" dirty="0" err="1"/>
              <a:t>Edifact</a:t>
            </a:r>
            <a:r>
              <a:rPr lang="en-US" dirty="0"/>
              <a:t> &amp; NDC running in parallel  // requires filtration and logic based on value to display relevant no duplicate options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Dan: Let’s explore the TMC perspective</a:t>
            </a:r>
          </a:p>
          <a:p>
            <a:r>
              <a:rPr lang="en-US" dirty="0"/>
              <a:t>Impact pandemic / Resource shortage</a:t>
            </a:r>
          </a:p>
          <a:p>
            <a:r>
              <a:rPr lang="en-US" dirty="0"/>
              <a:t>What are the benefits of the new model from a TMC perspective?</a:t>
            </a:r>
          </a:p>
          <a:p>
            <a:r>
              <a:rPr lang="en-US" dirty="0"/>
              <a:t>Do you think 2030 is a realistic timeline for 100% Adoption?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you have a NDC implementation success story to share?</a:t>
            </a:r>
          </a:p>
          <a:p>
            <a:endParaRPr lang="en-US" dirty="0"/>
          </a:p>
          <a:p>
            <a:r>
              <a:rPr lang="en-US" dirty="0"/>
              <a:t>Wrap up / take away</a:t>
            </a:r>
          </a:p>
          <a:p>
            <a:r>
              <a:rPr lang="en-US" dirty="0"/>
              <a:t>What do you recommend to your peers or what do you expect from your supplier?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46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0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1295"/>
            <a:ext cx="3867150" cy="2885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7DC242"/>
              </a:buClr>
              <a:buSzPct val="75000"/>
              <a:buFont typeface="Wingdings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0"/>
          <p:cNvSpPr>
            <a:spLocks noGrp="1"/>
          </p:cNvSpPr>
          <p:nvPr>
            <p:ph type="title" hasCustomPrompt="1"/>
          </p:nvPr>
        </p:nvSpPr>
        <p:spPr>
          <a:xfrm>
            <a:off x="628652" y="202067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 column list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1D3F57-07A0-064E-BB2B-11E429A16FE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2" y="1421295"/>
            <a:ext cx="3867150" cy="2897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7DC242"/>
              </a:buClr>
              <a:buSzPct val="75000"/>
              <a:buFont typeface="Wingdings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E8485E-3198-309C-366B-20E80D4581FF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8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Pau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441174"/>
            <a:ext cx="2735652" cy="301699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Clr>
                <a:srgbClr val="8AE872"/>
              </a:buClr>
              <a:buSzPct val="75000"/>
              <a:buFont typeface="Wingdings" charset="2"/>
              <a:buNone/>
              <a:defRPr sz="2400"/>
            </a:lvl1pPr>
            <a:lvl2pPr marL="457200" indent="0">
              <a:buSzPct val="75000"/>
              <a:buFont typeface="Wingdings" charset="2"/>
              <a:buNone/>
              <a:defRPr/>
            </a:lvl2pPr>
            <a:lvl3pPr marL="914400" indent="0">
              <a:buSzPct val="75000"/>
              <a:buFont typeface="Wingdings" charset="2"/>
              <a:buNone/>
              <a:defRPr/>
            </a:lvl3pPr>
            <a:lvl4pPr marL="1371600" indent="0">
              <a:buSzPct val="75000"/>
              <a:buFont typeface="Wingdings" charset="2"/>
              <a:buNone/>
              <a:defRPr/>
            </a:lvl4pPr>
            <a:lvl5pPr marL="1828800" indent="0">
              <a:buSzPct val="75000"/>
              <a:buFont typeface="Wingdings" charset="2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88085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text title style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519577" y="1441174"/>
            <a:ext cx="4995773" cy="30169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F27B0-CDFC-E618-937E-465413506FFE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944924267"/>
              </p:ext>
            </p:extLst>
          </p:nvPr>
        </p:nvGraphicFramePr>
        <p:xfrm>
          <a:off x="1332612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472102914"/>
              </p:ext>
            </p:extLst>
          </p:nvPr>
        </p:nvGraphicFramePr>
        <p:xfrm>
          <a:off x="3505200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1408863993"/>
              </p:ext>
            </p:extLst>
          </p:nvPr>
        </p:nvGraphicFramePr>
        <p:xfrm>
          <a:off x="5635256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ontent Placeholder 3"/>
          <p:cNvSpPr txBox="1">
            <a:spLocks/>
          </p:cNvSpPr>
          <p:nvPr userDrawn="1"/>
        </p:nvSpPr>
        <p:spPr>
          <a:xfrm>
            <a:off x="5638801" y="2984650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3</a:t>
            </a: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 userDrawn="1"/>
        </p:nvSpPr>
        <p:spPr>
          <a:xfrm>
            <a:off x="3444950" y="2987308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2</a:t>
            </a: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 userDrawn="1"/>
        </p:nvSpPr>
        <p:spPr>
          <a:xfrm>
            <a:off x="1289196" y="3023414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1</a:t>
            </a: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88217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Pie chart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26A72-AC1D-B3AA-3C88-F9A6490FE19F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/>
        </p:nvGraphicFramePr>
        <p:xfrm>
          <a:off x="1332612" y="12001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/>
        </p:nvGraphicFramePr>
        <p:xfrm>
          <a:off x="3505200" y="12001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4121980107"/>
              </p:ext>
            </p:extLst>
          </p:nvPr>
        </p:nvGraphicFramePr>
        <p:xfrm>
          <a:off x="1600200" y="1690059"/>
          <a:ext cx="6096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71169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Bar chart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9B3383-ACCD-3A25-5E36-45BD7790BF3A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85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5FC479B-CFA9-294C-8348-7127C59A9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BF7917A-6E7B-4248-B064-B42AC0F89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3547B21-6BB8-F943-8E28-268F5DE43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E0C662-BC23-C946-84D4-E0C9CE36B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0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D283B6D-CC93-054E-99DB-4FBB4C42A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4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2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1174"/>
            <a:ext cx="7886700" cy="30169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7DC242"/>
              </a:buClr>
              <a:buSzPct val="75000"/>
              <a:buFont typeface="Wingdings" pitchFamily="2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78145"/>
            <a:ext cx="6364333" cy="6143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Bulleted list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0C75-9CAF-E31C-44F2-AB34DA0C68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C0AB1-8084-698A-34AF-CD3B765EA252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75" y="1391477"/>
            <a:ext cx="7958759" cy="297723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Clr>
                <a:srgbClr val="8AE872"/>
              </a:buClr>
              <a:buSzPct val="75000"/>
              <a:buFont typeface="Wingdings" charset="2"/>
              <a:buNone/>
              <a:defRPr sz="2400"/>
            </a:lvl1pPr>
            <a:lvl2pPr marL="457200" indent="0">
              <a:buSzPct val="75000"/>
              <a:buFont typeface="Wingdings" charset="2"/>
              <a:buNone/>
              <a:defRPr/>
            </a:lvl2pPr>
            <a:lvl3pPr marL="914400" indent="0">
              <a:buSzPct val="75000"/>
              <a:buFont typeface="Wingdings" charset="2"/>
              <a:buNone/>
              <a:defRPr/>
            </a:lvl3pPr>
            <a:lvl4pPr marL="1371600" indent="0">
              <a:buSzPct val="75000"/>
              <a:buFont typeface="Wingdings" charset="2"/>
              <a:buNone/>
              <a:defRPr/>
            </a:lvl4pPr>
            <a:lvl5pPr marL="1828800" indent="0">
              <a:buSzPct val="75000"/>
              <a:buFont typeface="Wingdings" charset="2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59076" y="188084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text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EBBB0A-D9C1-9B55-FEC4-73F1820A7B55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C2C6F6-597D-9346-7670-70670BA5A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D48C00D-FC29-40A0-56FE-0A916971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91" r:id="rId3"/>
    <p:sldLayoutId id="2147483692" r:id="rId4"/>
    <p:sldLayoutId id="2147483721" r:id="rId5"/>
    <p:sldLayoutId id="2147483733" r:id="rId6"/>
    <p:sldLayoutId id="2147483745" r:id="rId7"/>
    <p:sldLayoutId id="2147483680" r:id="rId8"/>
    <p:sldLayoutId id="2147483688" r:id="rId9"/>
    <p:sldLayoutId id="2147483682" r:id="rId10"/>
    <p:sldLayoutId id="2147483684" r:id="rId11"/>
    <p:sldLayoutId id="2147483685" r:id="rId12"/>
    <p:sldLayoutId id="2147483689" r:id="rId13"/>
    <p:sldLayoutId id="214748374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Calibri Light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60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8C45B2D-218A-1540-A15F-A3E0616E0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666" y="306164"/>
            <a:ext cx="3036828" cy="124219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87B1AF0-0F64-132B-3676-4B899F5E0CC1}"/>
              </a:ext>
            </a:extLst>
          </p:cNvPr>
          <p:cNvSpPr txBox="1">
            <a:spLocks/>
          </p:cNvSpPr>
          <p:nvPr/>
        </p:nvSpPr>
        <p:spPr>
          <a:xfrm>
            <a:off x="373160" y="1355423"/>
            <a:ext cx="5296120" cy="1553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pPr>
              <a:lnSpc>
                <a:spcPts val="4680"/>
              </a:lnSpc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NDC: 10 years after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AC9D39-C52B-AD25-5D75-2EF0972B4324}"/>
              </a:ext>
            </a:extLst>
          </p:cNvPr>
          <p:cNvSpPr/>
          <p:nvPr/>
        </p:nvSpPr>
        <p:spPr>
          <a:xfrm>
            <a:off x="373160" y="382569"/>
            <a:ext cx="3197355" cy="469254"/>
          </a:xfrm>
          <a:prstGeom prst="roundRect">
            <a:avLst>
              <a:gd name="adj" fmla="val 50000"/>
            </a:avLst>
          </a:prstGeom>
          <a:solidFill>
            <a:srgbClr val="213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B5DDCF6-C1D0-95DE-E8BC-0940467DF558}"/>
              </a:ext>
            </a:extLst>
          </p:cNvPr>
          <p:cNvSpPr txBox="1">
            <a:spLocks/>
          </p:cNvSpPr>
          <p:nvPr/>
        </p:nvSpPr>
        <p:spPr>
          <a:xfrm>
            <a:off x="484781" y="399742"/>
            <a:ext cx="2974111" cy="469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GBTA Aviation Committee – 09NOV22</a:t>
            </a:r>
            <a:endParaRPr lang="en-US" sz="140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B836C-5015-C983-5363-1CDFABF28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81" y="3987282"/>
            <a:ext cx="5138199" cy="6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F69CE-5BF7-264E-8020-168A24F6680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85067" y="1390196"/>
            <a:ext cx="4039733" cy="46037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thank you for attending </a:t>
            </a:r>
            <a:r>
              <a:rPr lang="en-US" sz="2800" dirty="0">
                <a:latin typeface="+mj-lt"/>
                <a:sym typeface="Wingdings" pitchFamily="2" charset="2"/>
              </a:rPr>
              <a:t>:)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84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0233" y="118510"/>
            <a:ext cx="6567280" cy="676620"/>
          </a:xfrm>
        </p:spPr>
        <p:txBody>
          <a:bodyPr/>
          <a:lstStyle/>
          <a:p>
            <a:r>
              <a:rPr lang="en-US" dirty="0"/>
              <a:t>Panelists</a:t>
            </a:r>
          </a:p>
        </p:txBody>
      </p:sp>
      <p:pic>
        <p:nvPicPr>
          <p:cNvPr id="4" name="Espace réservé pour une image  8">
            <a:extLst>
              <a:ext uri="{FF2B5EF4-FFF2-40B4-BE49-F238E27FC236}">
                <a16:creationId xmlns:a16="http://schemas.microsoft.com/office/drawing/2014/main" id="{3DB4450B-4D5F-407B-92C1-E67077D1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" b="39"/>
          <a:stretch/>
        </p:blipFill>
        <p:spPr>
          <a:xfrm>
            <a:off x="2853458" y="1462816"/>
            <a:ext cx="1540218" cy="1539011"/>
          </a:xfrm>
          <a:prstGeom prst="ellipse">
            <a:avLst/>
          </a:prstGeom>
        </p:spPr>
      </p:pic>
      <p:pic>
        <p:nvPicPr>
          <p:cNvPr id="6" name="Espace réservé pour une image  4">
            <a:extLst>
              <a:ext uri="{FF2B5EF4-FFF2-40B4-BE49-F238E27FC236}">
                <a16:creationId xmlns:a16="http://schemas.microsoft.com/office/drawing/2014/main" id="{28C2E515-8A56-4DC5-AFE6-CAB6389432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31316" y="1462213"/>
            <a:ext cx="1540218" cy="1540218"/>
          </a:xfrm>
          <a:prstGeom prst="ellipse">
            <a:avLst/>
          </a:prstGeom>
        </p:spPr>
      </p:pic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8F0E51BC-07BA-42E5-91E8-BFD6D2FD5B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57823" y="1463282"/>
            <a:ext cx="1540218" cy="1540218"/>
          </a:xfrm>
          <a:prstGeom prst="ellipse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BD6CB88-F15A-40D0-A314-0A9FD09ED4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000" r="15000"/>
          <a:stretch/>
        </p:blipFill>
        <p:spPr>
          <a:xfrm>
            <a:off x="608562" y="1463282"/>
            <a:ext cx="1577340" cy="157734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F620B7DE-CB6C-4D0D-B91E-2860AD2282D7}"/>
              </a:ext>
            </a:extLst>
          </p:cNvPr>
          <p:cNvSpPr txBox="1"/>
          <p:nvPr/>
        </p:nvSpPr>
        <p:spPr>
          <a:xfrm>
            <a:off x="558270" y="3119105"/>
            <a:ext cx="167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Olivier Benoit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0170894-4759-4349-B85B-0F8168173F4A}"/>
              </a:ext>
            </a:extLst>
          </p:cNvPr>
          <p:cNvSpPr txBox="1"/>
          <p:nvPr/>
        </p:nvSpPr>
        <p:spPr>
          <a:xfrm>
            <a:off x="292679" y="3566920"/>
            <a:ext cx="2183233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cs typeface="Arial" panose="020B0604020202020204" pitchFamily="34" charset="0"/>
              </a:rPr>
              <a:t>Vice President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cs typeface="Arial" panose="020B0604020202020204" pitchFamily="34" charset="0"/>
              </a:rPr>
              <a:t>Advito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cs typeface="Arial" panose="020B0604020202020204" pitchFamily="34" charset="0"/>
              </a:rPr>
              <a:t>GBTA Aviation Committee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F9157A6F-2F59-4C3B-BC1F-900B9CD463C4}"/>
              </a:ext>
            </a:extLst>
          </p:cNvPr>
          <p:cNvSpPr txBox="1"/>
          <p:nvPr/>
        </p:nvSpPr>
        <p:spPr>
          <a:xfrm>
            <a:off x="2784605" y="3119105"/>
            <a:ext cx="167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Calum Hawley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706B5380-275A-4CA0-AA1E-2A1AEC5CA021}"/>
              </a:ext>
            </a:extLst>
          </p:cNvPr>
          <p:cNvSpPr txBox="1"/>
          <p:nvPr/>
        </p:nvSpPr>
        <p:spPr>
          <a:xfrm>
            <a:off x="2576538" y="3571902"/>
            <a:ext cx="2094058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cs typeface="Arial" panose="020B0604020202020204" pitchFamily="34" charset="0"/>
              </a:rPr>
              <a:t>Global Travel Manager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cs typeface="Arial" panose="020B0604020202020204" pitchFamily="34" charset="0"/>
              </a:rPr>
              <a:t>Endeavour Mining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cs typeface="Arial" panose="020B0604020202020204" pitchFamily="34" charset="0"/>
              </a:rPr>
              <a:t>GBTA Aviation Committee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97236B6-980D-4B3A-B14D-957CD5886584}"/>
              </a:ext>
            </a:extLst>
          </p:cNvPr>
          <p:cNvSpPr txBox="1"/>
          <p:nvPr/>
        </p:nvSpPr>
        <p:spPr>
          <a:xfrm>
            <a:off x="7055143" y="3120613"/>
            <a:ext cx="167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Daniel Murphy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64B0DEEE-B010-4159-BB57-2A0DB9000591}"/>
              </a:ext>
            </a:extLst>
          </p:cNvPr>
          <p:cNvSpPr txBox="1"/>
          <p:nvPr/>
        </p:nvSpPr>
        <p:spPr>
          <a:xfrm>
            <a:off x="6757264" y="3571902"/>
            <a:ext cx="2094058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cs typeface="Arial" panose="020B0604020202020204" pitchFamily="34" charset="0"/>
              </a:rPr>
              <a:t>Airline Partnership &amp; Travel Technology Leader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cs typeface="Arial" panose="020B0604020202020204" pitchFamily="34" charset="0"/>
              </a:rPr>
              <a:t>FCM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A77D4091-4BD4-49FD-86E8-DDC0F4279D67}"/>
              </a:ext>
            </a:extLst>
          </p:cNvPr>
          <p:cNvSpPr txBox="1"/>
          <p:nvPr/>
        </p:nvSpPr>
        <p:spPr>
          <a:xfrm>
            <a:off x="4627169" y="3144666"/>
            <a:ext cx="214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Will Owen Hughes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A40E642C-6C29-45D1-89CF-EBD554D5DBE7}"/>
              </a:ext>
            </a:extLst>
          </p:cNvPr>
          <p:cNvSpPr txBox="1"/>
          <p:nvPr/>
        </p:nvSpPr>
        <p:spPr>
          <a:xfrm>
            <a:off x="4754336" y="3571903"/>
            <a:ext cx="1892807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cs typeface="Arial" panose="020B0604020202020204" pitchFamily="34" charset="0"/>
              </a:rPr>
              <a:t>Head of Strategy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cs typeface="Arial" panose="020B0604020202020204" pitchFamily="34" charset="0"/>
              </a:rPr>
              <a:t>Travelport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A473BC6C-62DE-44D7-9821-391811B627B2}"/>
              </a:ext>
            </a:extLst>
          </p:cNvPr>
          <p:cNvSpPr txBox="1">
            <a:spLocks/>
          </p:cNvSpPr>
          <p:nvPr/>
        </p:nvSpPr>
        <p:spPr>
          <a:xfrm>
            <a:off x="201226" y="4772597"/>
            <a:ext cx="3086100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5"/>
                </a:solidFill>
              </a:rPr>
              <a:t>NDC: 10 years after </a:t>
            </a:r>
          </a:p>
        </p:txBody>
      </p:sp>
    </p:spTree>
    <p:extLst>
      <p:ext uri="{BB962C8B-B14F-4D97-AF65-F5344CB8AC3E}">
        <p14:creationId xmlns:p14="http://schemas.microsoft.com/office/powerpoint/2010/main" val="242565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963386" y="1281792"/>
            <a:ext cx="7886700" cy="2421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1. NDC in perspective</a:t>
            </a:r>
          </a:p>
          <a:p>
            <a:endParaRPr lang="en-US" sz="4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2. Panel</a:t>
            </a:r>
          </a:p>
          <a:p>
            <a:endParaRPr lang="en-US" sz="4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3. Q&amp;A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45649C8-EF85-854D-A463-97C6C948A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A7B5CE-ACFE-FE43-9BD0-EDB129F9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085"/>
            <a:ext cx="6398315" cy="681706"/>
          </a:xfrm>
        </p:spPr>
        <p:txBody>
          <a:bodyPr/>
          <a:lstStyle/>
          <a:p>
            <a:r>
              <a:rPr lang="en-US" dirty="0"/>
              <a:t>IATA: Air Retailing Vision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94E0FD7C-3E75-451C-A43D-5DC3736CF564}"/>
              </a:ext>
            </a:extLst>
          </p:cNvPr>
          <p:cNvGrpSpPr>
            <a:grpSpLocks noChangeAspect="1"/>
          </p:cNvGrpSpPr>
          <p:nvPr/>
        </p:nvGrpSpPr>
        <p:grpSpPr>
          <a:xfrm>
            <a:off x="2372600" y="1706056"/>
            <a:ext cx="4708749" cy="771927"/>
            <a:chOff x="559267" y="2667000"/>
            <a:chExt cx="7036579" cy="762000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D39776-A06B-4CB9-B047-ED6A97D37658}"/>
                </a:ext>
              </a:extLst>
            </p:cNvPr>
            <p:cNvSpPr/>
            <p:nvPr/>
          </p:nvSpPr>
          <p:spPr>
            <a:xfrm>
              <a:off x="559267" y="2667000"/>
              <a:ext cx="7036579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7" name="TextBox 22">
              <a:extLst>
                <a:ext uri="{FF2B5EF4-FFF2-40B4-BE49-F238E27FC236}">
                  <a16:creationId xmlns:a16="http://schemas.microsoft.com/office/drawing/2014/main" id="{1556A32D-6183-438B-B6E5-3A956F0D69F4}"/>
                </a:ext>
              </a:extLst>
            </p:cNvPr>
            <p:cNvSpPr txBox="1"/>
            <p:nvPr/>
          </p:nvSpPr>
          <p:spPr>
            <a:xfrm>
              <a:off x="1369938" y="2678570"/>
              <a:ext cx="5185927" cy="69878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685595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Enhanced Distribution</a:t>
              </a:r>
            </a:p>
            <a:p>
              <a:pPr defTabSz="685595"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Modern retailing framework</a:t>
              </a:r>
            </a:p>
          </p:txBody>
        </p:sp>
      </p:grpSp>
      <p:grpSp>
        <p:nvGrpSpPr>
          <p:cNvPr id="11" name="Group 23">
            <a:extLst>
              <a:ext uri="{FF2B5EF4-FFF2-40B4-BE49-F238E27FC236}">
                <a16:creationId xmlns:a16="http://schemas.microsoft.com/office/drawing/2014/main" id="{D34D1C27-82A6-4933-8167-D92E0936AC72}"/>
              </a:ext>
            </a:extLst>
          </p:cNvPr>
          <p:cNvGrpSpPr>
            <a:grpSpLocks noChangeAspect="1"/>
          </p:cNvGrpSpPr>
          <p:nvPr/>
        </p:nvGrpSpPr>
        <p:grpSpPr>
          <a:xfrm>
            <a:off x="2369722" y="2563248"/>
            <a:ext cx="4257745" cy="721020"/>
            <a:chOff x="559267" y="3656741"/>
            <a:chExt cx="6676819" cy="762859"/>
          </a:xfrm>
          <a:solidFill>
            <a:schemeClr val="tx2">
              <a:lumMod val="5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EE6C1A-9FB4-476F-AD31-CF11DEA64B5C}"/>
                </a:ext>
              </a:extLst>
            </p:cNvPr>
            <p:cNvSpPr/>
            <p:nvPr/>
          </p:nvSpPr>
          <p:spPr>
            <a:xfrm>
              <a:off x="559267" y="3657600"/>
              <a:ext cx="6676819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85A0AFA2-3AC8-41AE-8705-E0EFF67CBBB0}"/>
                </a:ext>
              </a:extLst>
            </p:cNvPr>
            <p:cNvSpPr txBox="1"/>
            <p:nvPr/>
          </p:nvSpPr>
          <p:spPr>
            <a:xfrm>
              <a:off x="1369934" y="3656741"/>
              <a:ext cx="4923775" cy="7489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595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Personalized Offers</a:t>
              </a:r>
            </a:p>
            <a:p>
              <a:pPr defTabSz="685595"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Dynamic Offers</a:t>
              </a:r>
            </a:p>
          </p:txBody>
        </p:sp>
      </p:grpSp>
      <p:grpSp>
        <p:nvGrpSpPr>
          <p:cNvPr id="14" name="Group 26">
            <a:extLst>
              <a:ext uri="{FF2B5EF4-FFF2-40B4-BE49-F238E27FC236}">
                <a16:creationId xmlns:a16="http://schemas.microsoft.com/office/drawing/2014/main" id="{770E9CB2-72A9-411D-AC0B-6599E9D90DEB}"/>
              </a:ext>
            </a:extLst>
          </p:cNvPr>
          <p:cNvGrpSpPr>
            <a:grpSpLocks noChangeAspect="1"/>
          </p:cNvGrpSpPr>
          <p:nvPr/>
        </p:nvGrpSpPr>
        <p:grpSpPr>
          <a:xfrm>
            <a:off x="2372600" y="3393884"/>
            <a:ext cx="4708749" cy="723904"/>
            <a:chOff x="559267" y="4508950"/>
            <a:chExt cx="6846118" cy="762000"/>
          </a:xfrm>
          <a:solidFill>
            <a:schemeClr val="accent3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6275F1-C8EC-4E0D-B3C4-2546690E6222}"/>
                </a:ext>
              </a:extLst>
            </p:cNvPr>
            <p:cNvSpPr/>
            <p:nvPr/>
          </p:nvSpPr>
          <p:spPr>
            <a:xfrm>
              <a:off x="559267" y="4508950"/>
              <a:ext cx="6846118" cy="76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6" name="TextBox 29">
              <a:extLst>
                <a:ext uri="{FF2B5EF4-FFF2-40B4-BE49-F238E27FC236}">
                  <a16:creationId xmlns:a16="http://schemas.microsoft.com/office/drawing/2014/main" id="{C3B2E640-846E-41B7-9CA1-2039E20639D6}"/>
                </a:ext>
              </a:extLst>
            </p:cNvPr>
            <p:cNvSpPr txBox="1"/>
            <p:nvPr/>
          </p:nvSpPr>
          <p:spPr>
            <a:xfrm>
              <a:off x="1369938" y="4520134"/>
              <a:ext cx="4970805" cy="7451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685595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Simple Fulfilment</a:t>
              </a:r>
            </a:p>
            <a:p>
              <a:pPr defTabSz="685595"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ONE Order and Settlement with Order</a:t>
              </a:r>
            </a:p>
          </p:txBody>
        </p:sp>
      </p:grpSp>
      <p:sp>
        <p:nvSpPr>
          <p:cNvPr id="17" name="Oval 34">
            <a:extLst>
              <a:ext uri="{FF2B5EF4-FFF2-40B4-BE49-F238E27FC236}">
                <a16:creationId xmlns:a16="http://schemas.microsoft.com/office/drawing/2014/main" id="{61CFB852-C78D-4A04-95E8-03E6CBE51712}"/>
              </a:ext>
            </a:extLst>
          </p:cNvPr>
          <p:cNvSpPr>
            <a:spLocks noChangeAspect="1"/>
          </p:cNvSpPr>
          <p:nvPr/>
        </p:nvSpPr>
        <p:spPr>
          <a:xfrm>
            <a:off x="6292304" y="1610442"/>
            <a:ext cx="2619141" cy="26695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prstClr val="white"/>
              </a:solidFill>
              <a:latin typeface="Calibri Light" panose="020F0302020204030204"/>
            </a:endParaRPr>
          </a:p>
        </p:txBody>
      </p:sp>
      <p:grpSp>
        <p:nvGrpSpPr>
          <p:cNvPr id="18" name="Group 41">
            <a:extLst>
              <a:ext uri="{FF2B5EF4-FFF2-40B4-BE49-F238E27FC236}">
                <a16:creationId xmlns:a16="http://schemas.microsoft.com/office/drawing/2014/main" id="{380B9A3B-B99D-403E-958B-4688C1D91F5C}"/>
              </a:ext>
            </a:extLst>
          </p:cNvPr>
          <p:cNvGrpSpPr>
            <a:grpSpLocks noChangeAspect="1"/>
          </p:cNvGrpSpPr>
          <p:nvPr/>
        </p:nvGrpSpPr>
        <p:grpSpPr>
          <a:xfrm>
            <a:off x="2532537" y="1922717"/>
            <a:ext cx="315000" cy="338602"/>
            <a:chOff x="428752" y="3030279"/>
            <a:chExt cx="294261" cy="294261"/>
          </a:xfrm>
        </p:grpSpPr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B612A153-5B36-40FF-8986-0168C029A4ED}"/>
                </a:ext>
              </a:extLst>
            </p:cNvPr>
            <p:cNvSpPr/>
            <p:nvPr/>
          </p:nvSpPr>
          <p:spPr>
            <a:xfrm>
              <a:off x="428752" y="3030279"/>
              <a:ext cx="294261" cy="29426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0" name="Picture 43">
              <a:extLst>
                <a:ext uri="{FF2B5EF4-FFF2-40B4-BE49-F238E27FC236}">
                  <a16:creationId xmlns:a16="http://schemas.microsoft.com/office/drawing/2014/main" id="{B78A793A-7C2A-4371-B6BF-0FDDECBF0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207" y="3126501"/>
              <a:ext cx="148991" cy="105991"/>
            </a:xfrm>
            <a:prstGeom prst="rect">
              <a:avLst/>
            </a:prstGeom>
          </p:spPr>
        </p:pic>
      </p:grpSp>
      <p:grpSp>
        <p:nvGrpSpPr>
          <p:cNvPr id="21" name="Group 44">
            <a:extLst>
              <a:ext uri="{FF2B5EF4-FFF2-40B4-BE49-F238E27FC236}">
                <a16:creationId xmlns:a16="http://schemas.microsoft.com/office/drawing/2014/main" id="{A84C748C-0E3F-437A-9E85-4B3CBA9DD9E9}"/>
              </a:ext>
            </a:extLst>
          </p:cNvPr>
          <p:cNvGrpSpPr>
            <a:grpSpLocks noChangeAspect="1"/>
          </p:cNvGrpSpPr>
          <p:nvPr/>
        </p:nvGrpSpPr>
        <p:grpSpPr>
          <a:xfrm>
            <a:off x="2532537" y="2754861"/>
            <a:ext cx="315000" cy="338602"/>
            <a:chOff x="428752" y="3030279"/>
            <a:chExt cx="294261" cy="294261"/>
          </a:xfrm>
        </p:grpSpPr>
        <p:sp>
          <p:nvSpPr>
            <p:cNvPr id="22" name="Oval 45">
              <a:extLst>
                <a:ext uri="{FF2B5EF4-FFF2-40B4-BE49-F238E27FC236}">
                  <a16:creationId xmlns:a16="http://schemas.microsoft.com/office/drawing/2014/main" id="{0CD5F63D-8EC3-4B10-8AF2-21F87FCB4368}"/>
                </a:ext>
              </a:extLst>
            </p:cNvPr>
            <p:cNvSpPr/>
            <p:nvPr/>
          </p:nvSpPr>
          <p:spPr>
            <a:xfrm>
              <a:off x="428752" y="3030279"/>
              <a:ext cx="294261" cy="29426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3" name="Picture 46">
              <a:extLst>
                <a:ext uri="{FF2B5EF4-FFF2-40B4-BE49-F238E27FC236}">
                  <a16:creationId xmlns:a16="http://schemas.microsoft.com/office/drawing/2014/main" id="{65A8D8AA-6678-4860-944E-0CFD74E3A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207" y="3126501"/>
              <a:ext cx="148991" cy="105991"/>
            </a:xfrm>
            <a:prstGeom prst="rect">
              <a:avLst/>
            </a:prstGeom>
          </p:spPr>
        </p:pic>
      </p:grpSp>
      <p:grpSp>
        <p:nvGrpSpPr>
          <p:cNvPr id="24" name="Group 47">
            <a:extLst>
              <a:ext uri="{FF2B5EF4-FFF2-40B4-BE49-F238E27FC236}">
                <a16:creationId xmlns:a16="http://schemas.microsoft.com/office/drawing/2014/main" id="{C7BFD0E9-D9AE-44D4-B407-BF22CCA55966}"/>
              </a:ext>
            </a:extLst>
          </p:cNvPr>
          <p:cNvGrpSpPr>
            <a:grpSpLocks noChangeAspect="1"/>
          </p:cNvGrpSpPr>
          <p:nvPr/>
        </p:nvGrpSpPr>
        <p:grpSpPr>
          <a:xfrm>
            <a:off x="2532537" y="3586532"/>
            <a:ext cx="315000" cy="338602"/>
            <a:chOff x="428752" y="3030279"/>
            <a:chExt cx="294261" cy="294261"/>
          </a:xfrm>
        </p:grpSpPr>
        <p:sp>
          <p:nvSpPr>
            <p:cNvPr id="25" name="Oval 48">
              <a:extLst>
                <a:ext uri="{FF2B5EF4-FFF2-40B4-BE49-F238E27FC236}">
                  <a16:creationId xmlns:a16="http://schemas.microsoft.com/office/drawing/2014/main" id="{905BDE01-4797-449B-A7EC-B79CC5492EF4}"/>
                </a:ext>
              </a:extLst>
            </p:cNvPr>
            <p:cNvSpPr/>
            <p:nvPr/>
          </p:nvSpPr>
          <p:spPr>
            <a:xfrm>
              <a:off x="428752" y="3030279"/>
              <a:ext cx="294261" cy="29426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6" name="Picture 49">
              <a:extLst>
                <a:ext uri="{FF2B5EF4-FFF2-40B4-BE49-F238E27FC236}">
                  <a16:creationId xmlns:a16="http://schemas.microsoft.com/office/drawing/2014/main" id="{FA677E4D-230A-429A-B505-BB7D03941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9207" y="3126501"/>
              <a:ext cx="148991" cy="105991"/>
            </a:xfrm>
            <a:prstGeom prst="rect">
              <a:avLst/>
            </a:prstGeom>
          </p:spPr>
        </p:pic>
      </p:grpSp>
      <p:sp>
        <p:nvSpPr>
          <p:cNvPr id="27" name="Oval 51">
            <a:extLst>
              <a:ext uri="{FF2B5EF4-FFF2-40B4-BE49-F238E27FC236}">
                <a16:creationId xmlns:a16="http://schemas.microsoft.com/office/drawing/2014/main" id="{2EC41545-9E7F-4977-81C5-55CCC036F055}"/>
              </a:ext>
            </a:extLst>
          </p:cNvPr>
          <p:cNvSpPr>
            <a:spLocks noChangeAspect="1"/>
          </p:cNvSpPr>
          <p:nvPr/>
        </p:nvSpPr>
        <p:spPr>
          <a:xfrm>
            <a:off x="6939553" y="2227708"/>
            <a:ext cx="1371600" cy="1435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8" name="TextBox 52">
            <a:extLst>
              <a:ext uri="{FF2B5EF4-FFF2-40B4-BE49-F238E27FC236}">
                <a16:creationId xmlns:a16="http://schemas.microsoft.com/office/drawing/2014/main" id="{0A3C114F-40C0-49F3-9139-CCC9DDA4EF3C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6996445" y="2775947"/>
            <a:ext cx="1257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CUSTOMERS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2A923A3E-7819-4638-A6CE-A7B51A6B1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29" y="1706056"/>
            <a:ext cx="1726313" cy="23804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4">
            <a:extLst>
              <a:ext uri="{FF2B5EF4-FFF2-40B4-BE49-F238E27FC236}">
                <a16:creationId xmlns:a16="http://schemas.microsoft.com/office/drawing/2014/main" id="{BDE04276-A030-4379-9004-D9DD6C288F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94522" y="1794744"/>
            <a:ext cx="2283657" cy="2307785"/>
            <a:chOff x="4344" y="1203"/>
            <a:chExt cx="1325" cy="1339"/>
          </a:xfrm>
        </p:grpSpPr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04FA3A7F-80D2-472E-AF36-BDA2CDB9BB3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44" y="1203"/>
              <a:ext cx="1325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8C6E712-41A4-4B58-9FAA-A2F36FADA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1213"/>
              <a:ext cx="612" cy="923"/>
            </a:xfrm>
            <a:custGeom>
              <a:avLst/>
              <a:gdLst>
                <a:gd name="T0" fmla="*/ 59 w 629"/>
                <a:gd name="T1" fmla="*/ 193 h 938"/>
                <a:gd name="T2" fmla="*/ 295 w 629"/>
                <a:gd name="T3" fmla="*/ 324 h 938"/>
                <a:gd name="T4" fmla="*/ 438 w 629"/>
                <a:gd name="T5" fmla="*/ 670 h 938"/>
                <a:gd name="T6" fmla="*/ 404 w 629"/>
                <a:gd name="T7" fmla="*/ 851 h 938"/>
                <a:gd name="T8" fmla="*/ 509 w 629"/>
                <a:gd name="T9" fmla="*/ 838 h 938"/>
                <a:gd name="T10" fmla="*/ 574 w 629"/>
                <a:gd name="T11" fmla="*/ 938 h 938"/>
                <a:gd name="T12" fmla="*/ 575 w 629"/>
                <a:gd name="T13" fmla="*/ 935 h 938"/>
                <a:gd name="T14" fmla="*/ 629 w 629"/>
                <a:gd name="T15" fmla="*/ 670 h 938"/>
                <a:gd name="T16" fmla="*/ 575 w 629"/>
                <a:gd name="T17" fmla="*/ 406 h 938"/>
                <a:gd name="T18" fmla="*/ 430 w 629"/>
                <a:gd name="T19" fmla="*/ 189 h 938"/>
                <a:gd name="T20" fmla="*/ 213 w 629"/>
                <a:gd name="T21" fmla="*/ 44 h 938"/>
                <a:gd name="T22" fmla="*/ 64 w 629"/>
                <a:gd name="T23" fmla="*/ 0 h 938"/>
                <a:gd name="T24" fmla="*/ 0 w 629"/>
                <a:gd name="T25" fmla="*/ 88 h 938"/>
                <a:gd name="T26" fmla="*/ 59 w 629"/>
                <a:gd name="T27" fmla="*/ 193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9" h="938">
                  <a:moveTo>
                    <a:pt x="59" y="193"/>
                  </a:moveTo>
                  <a:cubicBezTo>
                    <a:pt x="148" y="213"/>
                    <a:pt x="229" y="258"/>
                    <a:pt x="295" y="324"/>
                  </a:cubicBezTo>
                  <a:cubicBezTo>
                    <a:pt x="387" y="416"/>
                    <a:pt x="438" y="539"/>
                    <a:pt x="438" y="670"/>
                  </a:cubicBezTo>
                  <a:cubicBezTo>
                    <a:pt x="438" y="733"/>
                    <a:pt x="427" y="794"/>
                    <a:pt x="404" y="851"/>
                  </a:cubicBezTo>
                  <a:cubicBezTo>
                    <a:pt x="509" y="838"/>
                    <a:pt x="509" y="838"/>
                    <a:pt x="509" y="838"/>
                  </a:cubicBezTo>
                  <a:cubicBezTo>
                    <a:pt x="574" y="938"/>
                    <a:pt x="574" y="938"/>
                    <a:pt x="574" y="938"/>
                  </a:cubicBezTo>
                  <a:cubicBezTo>
                    <a:pt x="574" y="937"/>
                    <a:pt x="575" y="936"/>
                    <a:pt x="575" y="935"/>
                  </a:cubicBezTo>
                  <a:cubicBezTo>
                    <a:pt x="611" y="851"/>
                    <a:pt x="629" y="762"/>
                    <a:pt x="629" y="670"/>
                  </a:cubicBezTo>
                  <a:cubicBezTo>
                    <a:pt x="629" y="579"/>
                    <a:pt x="611" y="489"/>
                    <a:pt x="575" y="406"/>
                  </a:cubicBezTo>
                  <a:cubicBezTo>
                    <a:pt x="541" y="325"/>
                    <a:pt x="492" y="252"/>
                    <a:pt x="430" y="189"/>
                  </a:cubicBezTo>
                  <a:cubicBezTo>
                    <a:pt x="367" y="127"/>
                    <a:pt x="294" y="78"/>
                    <a:pt x="213" y="44"/>
                  </a:cubicBezTo>
                  <a:cubicBezTo>
                    <a:pt x="165" y="23"/>
                    <a:pt x="115" y="9"/>
                    <a:pt x="64" y="0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59" y="19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2A1D5C4-F82C-4138-81E4-DEB4B0A28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1203"/>
              <a:ext cx="662" cy="934"/>
            </a:xfrm>
            <a:custGeom>
              <a:avLst/>
              <a:gdLst>
                <a:gd name="T0" fmla="*/ 217 w 680"/>
                <a:gd name="T1" fmla="*/ 840 h 949"/>
                <a:gd name="T2" fmla="*/ 191 w 680"/>
                <a:gd name="T3" fmla="*/ 680 h 949"/>
                <a:gd name="T4" fmla="*/ 334 w 680"/>
                <a:gd name="T5" fmla="*/ 334 h 949"/>
                <a:gd name="T6" fmla="*/ 667 w 680"/>
                <a:gd name="T7" fmla="*/ 191 h 949"/>
                <a:gd name="T8" fmla="*/ 613 w 680"/>
                <a:gd name="T9" fmla="*/ 99 h 949"/>
                <a:gd name="T10" fmla="*/ 680 w 680"/>
                <a:gd name="T11" fmla="*/ 0 h 949"/>
                <a:gd name="T12" fmla="*/ 416 w 680"/>
                <a:gd name="T13" fmla="*/ 54 h 949"/>
                <a:gd name="T14" fmla="*/ 200 w 680"/>
                <a:gd name="T15" fmla="*/ 199 h 949"/>
                <a:gd name="T16" fmla="*/ 54 w 680"/>
                <a:gd name="T17" fmla="*/ 416 h 949"/>
                <a:gd name="T18" fmla="*/ 0 w 680"/>
                <a:gd name="T19" fmla="*/ 680 h 949"/>
                <a:gd name="T20" fmla="*/ 53 w 680"/>
                <a:gd name="T21" fmla="*/ 943 h 949"/>
                <a:gd name="T22" fmla="*/ 160 w 680"/>
                <a:gd name="T23" fmla="*/ 949 h 949"/>
                <a:gd name="T24" fmla="*/ 217 w 680"/>
                <a:gd name="T25" fmla="*/ 8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0" h="949">
                  <a:moveTo>
                    <a:pt x="217" y="840"/>
                  </a:moveTo>
                  <a:cubicBezTo>
                    <a:pt x="200" y="789"/>
                    <a:pt x="191" y="736"/>
                    <a:pt x="191" y="680"/>
                  </a:cubicBezTo>
                  <a:cubicBezTo>
                    <a:pt x="191" y="549"/>
                    <a:pt x="242" y="426"/>
                    <a:pt x="334" y="334"/>
                  </a:cubicBezTo>
                  <a:cubicBezTo>
                    <a:pt x="424" y="245"/>
                    <a:pt x="541" y="194"/>
                    <a:pt x="667" y="191"/>
                  </a:cubicBezTo>
                  <a:cubicBezTo>
                    <a:pt x="613" y="99"/>
                    <a:pt x="613" y="99"/>
                    <a:pt x="613" y="99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588" y="0"/>
                    <a:pt x="500" y="18"/>
                    <a:pt x="416" y="54"/>
                  </a:cubicBezTo>
                  <a:cubicBezTo>
                    <a:pt x="335" y="88"/>
                    <a:pt x="262" y="137"/>
                    <a:pt x="200" y="199"/>
                  </a:cubicBezTo>
                  <a:cubicBezTo>
                    <a:pt x="137" y="262"/>
                    <a:pt x="88" y="335"/>
                    <a:pt x="54" y="416"/>
                  </a:cubicBezTo>
                  <a:cubicBezTo>
                    <a:pt x="18" y="499"/>
                    <a:pt x="0" y="589"/>
                    <a:pt x="0" y="680"/>
                  </a:cubicBezTo>
                  <a:cubicBezTo>
                    <a:pt x="0" y="771"/>
                    <a:pt x="18" y="860"/>
                    <a:pt x="53" y="943"/>
                  </a:cubicBezTo>
                  <a:cubicBezTo>
                    <a:pt x="160" y="949"/>
                    <a:pt x="160" y="949"/>
                    <a:pt x="160" y="949"/>
                  </a:cubicBezTo>
                  <a:lnTo>
                    <a:pt x="217" y="84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57560784-AE87-4442-BF73-965456302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2141"/>
              <a:ext cx="1114" cy="401"/>
            </a:xfrm>
            <a:custGeom>
              <a:avLst/>
              <a:gdLst>
                <a:gd name="T0" fmla="*/ 969 w 1144"/>
                <a:gd name="T1" fmla="*/ 17 h 407"/>
                <a:gd name="T2" fmla="*/ 920 w 1144"/>
                <a:gd name="T3" fmla="*/ 74 h 407"/>
                <a:gd name="T4" fmla="*/ 574 w 1144"/>
                <a:gd name="T5" fmla="*/ 217 h 407"/>
                <a:gd name="T6" fmla="*/ 227 w 1144"/>
                <a:gd name="T7" fmla="*/ 74 h 407"/>
                <a:gd name="T8" fmla="*/ 167 w 1144"/>
                <a:gd name="T9" fmla="*/ 0 h 407"/>
                <a:gd name="T10" fmla="*/ 119 w 1144"/>
                <a:gd name="T11" fmla="*/ 95 h 407"/>
                <a:gd name="T12" fmla="*/ 0 w 1144"/>
                <a:gd name="T13" fmla="*/ 93 h 407"/>
                <a:gd name="T14" fmla="*/ 93 w 1144"/>
                <a:gd name="T15" fmla="*/ 208 h 407"/>
                <a:gd name="T16" fmla="*/ 309 w 1144"/>
                <a:gd name="T17" fmla="*/ 354 h 407"/>
                <a:gd name="T18" fmla="*/ 574 w 1144"/>
                <a:gd name="T19" fmla="*/ 407 h 407"/>
                <a:gd name="T20" fmla="*/ 838 w 1144"/>
                <a:gd name="T21" fmla="*/ 354 h 407"/>
                <a:gd name="T22" fmla="*/ 1055 w 1144"/>
                <a:gd name="T23" fmla="*/ 208 h 407"/>
                <a:gd name="T24" fmla="*/ 1144 w 1144"/>
                <a:gd name="T25" fmla="*/ 98 h 407"/>
                <a:gd name="T26" fmla="*/ 1088 w 1144"/>
                <a:gd name="T27" fmla="*/ 5 h 407"/>
                <a:gd name="T28" fmla="*/ 969 w 1144"/>
                <a:gd name="T29" fmla="*/ 1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4" h="407">
                  <a:moveTo>
                    <a:pt x="969" y="17"/>
                  </a:moveTo>
                  <a:cubicBezTo>
                    <a:pt x="954" y="37"/>
                    <a:pt x="938" y="56"/>
                    <a:pt x="920" y="74"/>
                  </a:cubicBezTo>
                  <a:cubicBezTo>
                    <a:pt x="827" y="166"/>
                    <a:pt x="704" y="217"/>
                    <a:pt x="574" y="217"/>
                  </a:cubicBezTo>
                  <a:cubicBezTo>
                    <a:pt x="443" y="217"/>
                    <a:pt x="320" y="166"/>
                    <a:pt x="227" y="74"/>
                  </a:cubicBezTo>
                  <a:cubicBezTo>
                    <a:pt x="204" y="51"/>
                    <a:pt x="184" y="26"/>
                    <a:pt x="167" y="0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6" y="134"/>
                    <a:pt x="57" y="173"/>
                    <a:pt x="93" y="208"/>
                  </a:cubicBezTo>
                  <a:cubicBezTo>
                    <a:pt x="155" y="271"/>
                    <a:pt x="228" y="320"/>
                    <a:pt x="309" y="354"/>
                  </a:cubicBezTo>
                  <a:cubicBezTo>
                    <a:pt x="393" y="389"/>
                    <a:pt x="482" y="407"/>
                    <a:pt x="574" y="407"/>
                  </a:cubicBezTo>
                  <a:cubicBezTo>
                    <a:pt x="665" y="407"/>
                    <a:pt x="754" y="389"/>
                    <a:pt x="838" y="354"/>
                  </a:cubicBezTo>
                  <a:cubicBezTo>
                    <a:pt x="919" y="320"/>
                    <a:pt x="992" y="271"/>
                    <a:pt x="1055" y="208"/>
                  </a:cubicBezTo>
                  <a:cubicBezTo>
                    <a:pt x="1088" y="174"/>
                    <a:pt x="1118" y="137"/>
                    <a:pt x="1144" y="98"/>
                  </a:cubicBezTo>
                  <a:cubicBezTo>
                    <a:pt x="1088" y="5"/>
                    <a:pt x="1088" y="5"/>
                    <a:pt x="1088" y="5"/>
                  </a:cubicBezTo>
                  <a:lnTo>
                    <a:pt x="969" y="1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9CE02C10-70CA-4EB3-B91B-B2D430C2EFAC}"/>
              </a:ext>
            </a:extLst>
          </p:cNvPr>
          <p:cNvSpPr txBox="1">
            <a:spLocks/>
          </p:cNvSpPr>
          <p:nvPr/>
        </p:nvSpPr>
        <p:spPr>
          <a:xfrm>
            <a:off x="201226" y="4772597"/>
            <a:ext cx="3086100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5"/>
                </a:solidFill>
              </a:rPr>
              <a:t>NDC: 10 years after </a:t>
            </a:r>
          </a:p>
        </p:txBody>
      </p:sp>
    </p:spTree>
    <p:extLst>
      <p:ext uri="{BB962C8B-B14F-4D97-AF65-F5344CB8AC3E}">
        <p14:creationId xmlns:p14="http://schemas.microsoft.com/office/powerpoint/2010/main" val="178114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EC6B-1839-6BD4-405D-73904BB3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long journey…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D5C13F-0B23-41B5-9583-F32AEAB42EEE}"/>
              </a:ext>
            </a:extLst>
          </p:cNvPr>
          <p:cNvGrpSpPr/>
          <p:nvPr/>
        </p:nvGrpSpPr>
        <p:grpSpPr>
          <a:xfrm>
            <a:off x="271224" y="1625836"/>
            <a:ext cx="8366384" cy="3299956"/>
            <a:chOff x="361632" y="1678986"/>
            <a:chExt cx="11155178" cy="43999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E05A8F-2118-4AE5-B5F5-A8C331EB0584}"/>
                </a:ext>
              </a:extLst>
            </p:cNvPr>
            <p:cNvSpPr txBox="1"/>
            <p:nvPr/>
          </p:nvSpPr>
          <p:spPr>
            <a:xfrm>
              <a:off x="454135" y="1794221"/>
              <a:ext cx="18172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F62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2012</a:t>
              </a:r>
            </a:p>
          </p:txBody>
        </p:sp>
        <p:cxnSp>
          <p:nvCxnSpPr>
            <p:cNvPr id="7" name="Straight Arrow Connector 7">
              <a:extLst>
                <a:ext uri="{FF2B5EF4-FFF2-40B4-BE49-F238E27FC236}">
                  <a16:creationId xmlns:a16="http://schemas.microsoft.com/office/drawing/2014/main" id="{690A1DE1-7306-4D78-BFE2-90D8E42177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632" y="2791203"/>
              <a:ext cx="11155178" cy="76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BD4BF4E5-6A8C-41BE-84E4-616387A2B5D6}"/>
                </a:ext>
              </a:extLst>
            </p:cNvPr>
            <p:cNvSpPr/>
            <p:nvPr/>
          </p:nvSpPr>
          <p:spPr>
            <a:xfrm>
              <a:off x="1261643" y="2704389"/>
              <a:ext cx="208344" cy="2083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AE9CBC1-5C93-4832-9957-ADCDC87BE176}"/>
                </a:ext>
              </a:extLst>
            </p:cNvPr>
            <p:cNvSpPr txBox="1"/>
            <p:nvPr/>
          </p:nvSpPr>
          <p:spPr>
            <a:xfrm>
              <a:off x="444769" y="3083238"/>
              <a:ext cx="180283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cs typeface="Arial" panose="020B0604020202020204" pitchFamily="34" charset="0"/>
                </a:rPr>
                <a:t>Resolution 787 (</a:t>
              </a:r>
              <a:r>
                <a:rPr lang="en-US" sz="1600" b="1" dirty="0">
                  <a:cs typeface="Arial" panose="020B0604020202020204" pitchFamily="34" charset="0"/>
                </a:rPr>
                <a:t>NDC</a:t>
              </a:r>
              <a:r>
                <a:rPr lang="en-US" sz="1600" dirty="0"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0942DFA3-F801-4B3C-B412-618CDE7710AD}"/>
                </a:ext>
              </a:extLst>
            </p:cNvPr>
            <p:cNvSpPr/>
            <p:nvPr/>
          </p:nvSpPr>
          <p:spPr>
            <a:xfrm>
              <a:off x="3136741" y="2704389"/>
              <a:ext cx="208344" cy="2083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75E3E098-63C1-412C-B8EA-DFF8DAD55AEA}"/>
                </a:ext>
              </a:extLst>
            </p:cNvPr>
            <p:cNvSpPr txBox="1"/>
            <p:nvPr/>
          </p:nvSpPr>
          <p:spPr>
            <a:xfrm>
              <a:off x="2427869" y="3083238"/>
              <a:ext cx="171586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cs typeface="Arial" panose="020B0604020202020204" pitchFamily="34" charset="0"/>
                </a:rPr>
                <a:t>US DOT validation</a:t>
              </a:r>
            </a:p>
          </p:txBody>
        </p:sp>
        <p:sp>
          <p:nvSpPr>
            <p:cNvPr id="12" name="Oval 16">
              <a:extLst>
                <a:ext uri="{FF2B5EF4-FFF2-40B4-BE49-F238E27FC236}">
                  <a16:creationId xmlns:a16="http://schemas.microsoft.com/office/drawing/2014/main" id="{53BBDDA7-E6D8-40D0-B497-84FA01241D89}"/>
                </a:ext>
              </a:extLst>
            </p:cNvPr>
            <p:cNvSpPr/>
            <p:nvPr/>
          </p:nvSpPr>
          <p:spPr>
            <a:xfrm>
              <a:off x="4977114" y="2704389"/>
              <a:ext cx="208344" cy="2083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5972B5F6-3DA3-4011-8D50-10971FBD6C50}"/>
                </a:ext>
              </a:extLst>
            </p:cNvPr>
            <p:cNvSpPr txBox="1"/>
            <p:nvPr/>
          </p:nvSpPr>
          <p:spPr>
            <a:xfrm>
              <a:off x="4175645" y="3083238"/>
              <a:ext cx="1866500" cy="242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cs typeface="Arial" panose="020B0604020202020204" pitchFamily="34" charset="0"/>
                </a:rPr>
                <a:t>First usable NDC schema v17</a:t>
              </a:r>
            </a:p>
            <a:p>
              <a:pPr algn="ctr"/>
              <a:endParaRPr lang="en-US" sz="1400" dirty="0"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cs typeface="Arial" panose="020B0604020202020204" pitchFamily="34" charset="0"/>
                </a:rPr>
                <a:t>Resolution 797 (</a:t>
              </a:r>
              <a:r>
                <a:rPr lang="en-US" sz="1400" b="1" dirty="0">
                  <a:cs typeface="Arial" panose="020B0604020202020204" pitchFamily="34" charset="0"/>
                </a:rPr>
                <a:t>One Order</a:t>
              </a:r>
              <a:r>
                <a:rPr lang="en-US" sz="1400" dirty="0">
                  <a:cs typeface="Arial" panose="020B0604020202020204" pitchFamily="34" charset="0"/>
                </a:rPr>
                <a:t>)</a:t>
              </a:r>
            </a:p>
            <a:p>
              <a:pPr algn="ctr"/>
              <a:endParaRPr lang="en-US" sz="1400" dirty="0"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cs typeface="Arial" panose="020B0604020202020204" pitchFamily="34" charset="0"/>
                </a:rPr>
                <a:t>First DCC, private channels</a:t>
              </a:r>
            </a:p>
          </p:txBody>
        </p:sp>
        <p:sp>
          <p:nvSpPr>
            <p:cNvPr id="14" name="Oval 20">
              <a:extLst>
                <a:ext uri="{FF2B5EF4-FFF2-40B4-BE49-F238E27FC236}">
                  <a16:creationId xmlns:a16="http://schemas.microsoft.com/office/drawing/2014/main" id="{512F0201-1836-43BD-9394-FA414617EA71}"/>
                </a:ext>
              </a:extLst>
            </p:cNvPr>
            <p:cNvSpPr/>
            <p:nvPr/>
          </p:nvSpPr>
          <p:spPr>
            <a:xfrm>
              <a:off x="6794341" y="2704389"/>
              <a:ext cx="208344" cy="2083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380272A3-7713-46D8-8F74-CB9FC331D0E4}"/>
                </a:ext>
              </a:extLst>
            </p:cNvPr>
            <p:cNvSpPr txBox="1"/>
            <p:nvPr/>
          </p:nvSpPr>
          <p:spPr>
            <a:xfrm>
              <a:off x="6027594" y="3083238"/>
              <a:ext cx="1889644" cy="2995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cs typeface="Arial" panose="020B0604020202020204" pitchFamily="34" charset="0"/>
                </a:rPr>
                <a:t>NDC@scale</a:t>
              </a:r>
              <a:r>
                <a:rPr lang="en-US" sz="1400" dirty="0">
                  <a:cs typeface="Arial" panose="020B0604020202020204" pitchFamily="34" charset="0"/>
                </a:rPr>
                <a:t> (level 4 certification)</a:t>
              </a:r>
            </a:p>
            <a:p>
              <a:pPr algn="ctr"/>
              <a:endParaRPr lang="en-US" sz="1400" dirty="0"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cs typeface="Arial" panose="020B0604020202020204" pitchFamily="34" charset="0"/>
                </a:rPr>
                <a:t>Settlement with Order (</a:t>
              </a:r>
              <a:r>
                <a:rPr lang="en-US" sz="1400" b="1" dirty="0" err="1">
                  <a:cs typeface="Arial" panose="020B0604020202020204" pitchFamily="34" charset="0"/>
                </a:rPr>
                <a:t>SwO</a:t>
              </a:r>
              <a:r>
                <a:rPr lang="en-US" sz="1400" dirty="0">
                  <a:cs typeface="Arial" panose="020B0604020202020204" pitchFamily="34" charset="0"/>
                </a:rPr>
                <a:t>) framework</a:t>
              </a:r>
            </a:p>
            <a:p>
              <a:pPr algn="ctr"/>
              <a:endParaRPr lang="en-US" sz="1400" dirty="0"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cs typeface="Arial" panose="020B0604020202020204" pitchFamily="34" charset="0"/>
                </a:rPr>
                <a:t>End of Full Content</a:t>
              </a:r>
            </a:p>
          </p:txBody>
        </p: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7B5C8AF8-E9E6-47CF-8699-B5EA2DF65F82}"/>
                </a:ext>
              </a:extLst>
            </p:cNvPr>
            <p:cNvSpPr txBox="1"/>
            <p:nvPr/>
          </p:nvSpPr>
          <p:spPr>
            <a:xfrm>
              <a:off x="8171728" y="2535513"/>
              <a:ext cx="113431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3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24">
              <a:extLst>
                <a:ext uri="{FF2B5EF4-FFF2-40B4-BE49-F238E27FC236}">
                  <a16:creationId xmlns:a16="http://schemas.microsoft.com/office/drawing/2014/main" id="{28CBBEC7-6A75-4BDD-AB79-C0B32BE54E97}"/>
                </a:ext>
              </a:extLst>
            </p:cNvPr>
            <p:cNvSpPr/>
            <p:nvPr/>
          </p:nvSpPr>
          <p:spPr>
            <a:xfrm>
              <a:off x="8565268" y="2704389"/>
              <a:ext cx="208344" cy="2083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7167DA94-ABA3-46AD-B300-7CE50B45FC7F}"/>
                </a:ext>
              </a:extLst>
            </p:cNvPr>
            <p:cNvSpPr txBox="1"/>
            <p:nvPr/>
          </p:nvSpPr>
          <p:spPr>
            <a:xfrm>
              <a:off x="7986532" y="3083238"/>
              <a:ext cx="166691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cs typeface="Arial" panose="020B0604020202020204" pitchFamily="34" charset="0"/>
                </a:rPr>
                <a:t>Airline maturity index (</a:t>
              </a:r>
              <a:r>
                <a:rPr lang="en-US" sz="1600" b="1" dirty="0">
                  <a:cs typeface="Arial" panose="020B0604020202020204" pitchFamily="34" charset="0"/>
                </a:rPr>
                <a:t>ARM</a:t>
              </a:r>
              <a:r>
                <a:rPr lang="en-US" sz="1600" dirty="0"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F01469AD-3403-46EC-AB7E-0808751C405D}"/>
                </a:ext>
              </a:extLst>
            </p:cNvPr>
            <p:cNvSpPr/>
            <p:nvPr/>
          </p:nvSpPr>
          <p:spPr>
            <a:xfrm>
              <a:off x="10509815" y="2704389"/>
              <a:ext cx="208344" cy="20834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id="{D62A33C7-204A-444A-BD49-32E087575F3A}"/>
                </a:ext>
              </a:extLst>
            </p:cNvPr>
            <p:cNvSpPr txBox="1"/>
            <p:nvPr/>
          </p:nvSpPr>
          <p:spPr>
            <a:xfrm>
              <a:off x="9764130" y="3083238"/>
              <a:ext cx="1752680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cs typeface="Arial" panose="020B0604020202020204" pitchFamily="34" charset="0"/>
                </a:rPr>
                <a:t>NDC schema V23.x</a:t>
              </a:r>
            </a:p>
          </p:txBody>
        </p:sp>
        <p:cxnSp>
          <p:nvCxnSpPr>
            <p:cNvPr id="21" name="Straight Connector 30">
              <a:extLst>
                <a:ext uri="{FF2B5EF4-FFF2-40B4-BE49-F238E27FC236}">
                  <a16:creationId xmlns:a16="http://schemas.microsoft.com/office/drawing/2014/main" id="{77A1E1E0-E420-49BF-80D7-C9CFC04155E6}"/>
                </a:ext>
              </a:extLst>
            </p:cNvPr>
            <p:cNvCxnSpPr>
              <a:cxnSpLocks/>
            </p:cNvCxnSpPr>
            <p:nvPr/>
          </p:nvCxnSpPr>
          <p:spPr>
            <a:xfrm>
              <a:off x="2300549" y="1678986"/>
              <a:ext cx="0" cy="4301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AE5B8BFA-D047-4E5F-A607-43FB12B44529}"/>
                </a:ext>
              </a:extLst>
            </p:cNvPr>
            <p:cNvCxnSpPr>
              <a:cxnSpLocks/>
            </p:cNvCxnSpPr>
            <p:nvPr/>
          </p:nvCxnSpPr>
          <p:spPr>
            <a:xfrm>
              <a:off x="4152498" y="1678986"/>
              <a:ext cx="0" cy="4195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2">
              <a:extLst>
                <a:ext uri="{FF2B5EF4-FFF2-40B4-BE49-F238E27FC236}">
                  <a16:creationId xmlns:a16="http://schemas.microsoft.com/office/drawing/2014/main" id="{351533EB-66E7-4067-8787-7C015B7E90CF}"/>
                </a:ext>
              </a:extLst>
            </p:cNvPr>
            <p:cNvCxnSpPr>
              <a:cxnSpLocks/>
            </p:cNvCxnSpPr>
            <p:nvPr/>
          </p:nvCxnSpPr>
          <p:spPr>
            <a:xfrm>
              <a:off x="6039172" y="1678986"/>
              <a:ext cx="2973" cy="4195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3">
              <a:extLst>
                <a:ext uri="{FF2B5EF4-FFF2-40B4-BE49-F238E27FC236}">
                  <a16:creationId xmlns:a16="http://schemas.microsoft.com/office/drawing/2014/main" id="{59012F39-A9F4-443F-B2FB-D36ABDABF21B}"/>
                </a:ext>
              </a:extLst>
            </p:cNvPr>
            <p:cNvCxnSpPr>
              <a:cxnSpLocks/>
            </p:cNvCxnSpPr>
            <p:nvPr/>
          </p:nvCxnSpPr>
          <p:spPr>
            <a:xfrm>
              <a:off x="7891121" y="1678986"/>
              <a:ext cx="26117" cy="4195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4">
              <a:extLst>
                <a:ext uri="{FF2B5EF4-FFF2-40B4-BE49-F238E27FC236}">
                  <a16:creationId xmlns:a16="http://schemas.microsoft.com/office/drawing/2014/main" id="{8DB5C790-4B06-49B4-9DEE-831ACF7B5D63}"/>
                </a:ext>
              </a:extLst>
            </p:cNvPr>
            <p:cNvCxnSpPr>
              <a:cxnSpLocks/>
            </p:cNvCxnSpPr>
            <p:nvPr/>
          </p:nvCxnSpPr>
          <p:spPr>
            <a:xfrm>
              <a:off x="9696771" y="1678986"/>
              <a:ext cx="0" cy="4195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5">
            <a:extLst>
              <a:ext uri="{FF2B5EF4-FFF2-40B4-BE49-F238E27FC236}">
                <a16:creationId xmlns:a16="http://schemas.microsoft.com/office/drawing/2014/main" id="{853357BD-A0AD-4CFD-A29D-398C8C48E584}"/>
              </a:ext>
            </a:extLst>
          </p:cNvPr>
          <p:cNvSpPr txBox="1"/>
          <p:nvPr/>
        </p:nvSpPr>
        <p:spPr>
          <a:xfrm>
            <a:off x="7357159" y="1714233"/>
            <a:ext cx="1362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62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2022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CFCE65E2-B272-478C-A8E2-507774CEA217}"/>
              </a:ext>
            </a:extLst>
          </p:cNvPr>
          <p:cNvSpPr txBox="1"/>
          <p:nvPr/>
        </p:nvSpPr>
        <p:spPr>
          <a:xfrm>
            <a:off x="1777497" y="1714233"/>
            <a:ext cx="1362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62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2014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4E8862AA-DE34-4697-B2F8-9B890F73364E}"/>
              </a:ext>
            </a:extLst>
          </p:cNvPr>
          <p:cNvSpPr txBox="1"/>
          <p:nvPr/>
        </p:nvSpPr>
        <p:spPr>
          <a:xfrm>
            <a:off x="3131734" y="1718279"/>
            <a:ext cx="1362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62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2015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71B1DFA2-D72D-4FCA-AA4D-58634155C21B}"/>
              </a:ext>
            </a:extLst>
          </p:cNvPr>
          <p:cNvSpPr txBox="1"/>
          <p:nvPr/>
        </p:nvSpPr>
        <p:spPr>
          <a:xfrm>
            <a:off x="4583575" y="1723299"/>
            <a:ext cx="1362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62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2019</a:t>
            </a: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81E2E53A-23E1-4B2A-A1F9-EFCABA34AFF9}"/>
              </a:ext>
            </a:extLst>
          </p:cNvPr>
          <p:cNvSpPr txBox="1"/>
          <p:nvPr/>
        </p:nvSpPr>
        <p:spPr>
          <a:xfrm>
            <a:off x="5942153" y="1711757"/>
            <a:ext cx="1362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62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2021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1BACA91A-B027-425C-81F2-84F56B28A406}"/>
              </a:ext>
            </a:extLst>
          </p:cNvPr>
          <p:cNvSpPr txBox="1">
            <a:spLocks/>
          </p:cNvSpPr>
          <p:nvPr/>
        </p:nvSpPr>
        <p:spPr>
          <a:xfrm>
            <a:off x="201226" y="4772597"/>
            <a:ext cx="3086100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5"/>
                </a:solidFill>
              </a:rPr>
              <a:t>NDC: 10 years after </a:t>
            </a:r>
          </a:p>
        </p:txBody>
      </p:sp>
    </p:spTree>
    <p:extLst>
      <p:ext uri="{BB962C8B-B14F-4D97-AF65-F5344CB8AC3E}">
        <p14:creationId xmlns:p14="http://schemas.microsoft.com/office/powerpoint/2010/main" val="405328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4AF134D-4732-4B00-B486-117ADDE3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…with aggressive goal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D9CDB29-A34D-45BE-999A-357E618BC957}"/>
              </a:ext>
            </a:extLst>
          </p:cNvPr>
          <p:cNvSpPr/>
          <p:nvPr/>
        </p:nvSpPr>
        <p:spPr>
          <a:xfrm>
            <a:off x="1013445" y="1114997"/>
            <a:ext cx="3657600" cy="36576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100%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NDC adoption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in 2030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CEBEDF8-BEEC-4B27-94AC-17FB271B181C}"/>
              </a:ext>
            </a:extLst>
          </p:cNvPr>
          <p:cNvSpPr/>
          <p:nvPr/>
        </p:nvSpPr>
        <p:spPr>
          <a:xfrm>
            <a:off x="4497968" y="2302644"/>
            <a:ext cx="1554480" cy="155448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E19BD2C-7D3B-4448-B5D0-A095ACBC6597}"/>
              </a:ext>
            </a:extLst>
          </p:cNvPr>
          <p:cNvSpPr/>
          <p:nvPr/>
        </p:nvSpPr>
        <p:spPr>
          <a:xfrm>
            <a:off x="5879371" y="2726030"/>
            <a:ext cx="822960" cy="82296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&lt;</a:t>
            </a:r>
            <a:r>
              <a:rPr lang="en-US" sz="2000" b="1" dirty="0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7C8F6D-A826-4F63-B95B-ED3E84DC2A13}"/>
              </a:ext>
            </a:extLst>
          </p:cNvPr>
          <p:cNvSpPr txBox="1"/>
          <p:nvPr/>
        </p:nvSpPr>
        <p:spPr>
          <a:xfrm>
            <a:off x="5879371" y="2319919"/>
            <a:ext cx="263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Corporate segments (2022)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10AF2E9-12A3-4BBD-B71E-CFDFD483D116}"/>
              </a:ext>
            </a:extLst>
          </p:cNvPr>
          <p:cNvSpPr txBox="1"/>
          <p:nvPr/>
        </p:nvSpPr>
        <p:spPr>
          <a:xfrm>
            <a:off x="4203567" y="1542590"/>
            <a:ext cx="2143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All segments (2022)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A606888-2DAC-42F1-9FAE-707F12174E13}"/>
              </a:ext>
            </a:extLst>
          </p:cNvPr>
          <p:cNvSpPr txBox="1">
            <a:spLocks/>
          </p:cNvSpPr>
          <p:nvPr/>
        </p:nvSpPr>
        <p:spPr>
          <a:xfrm>
            <a:off x="201226" y="4772597"/>
            <a:ext cx="3086100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5"/>
                </a:solidFill>
              </a:rPr>
              <a:t>NDC: 10 years after </a:t>
            </a:r>
          </a:p>
        </p:txBody>
      </p:sp>
    </p:spTree>
    <p:extLst>
      <p:ext uri="{BB962C8B-B14F-4D97-AF65-F5344CB8AC3E}">
        <p14:creationId xmlns:p14="http://schemas.microsoft.com/office/powerpoint/2010/main" val="2089490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0233" y="118510"/>
            <a:ext cx="6567280" cy="676620"/>
          </a:xfrm>
        </p:spPr>
        <p:txBody>
          <a:bodyPr/>
          <a:lstStyle/>
          <a:p>
            <a:r>
              <a:rPr lang="en-US" dirty="0"/>
              <a:t>Panel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A473BC6C-62DE-44D7-9821-391811B627B2}"/>
              </a:ext>
            </a:extLst>
          </p:cNvPr>
          <p:cNvSpPr txBox="1">
            <a:spLocks/>
          </p:cNvSpPr>
          <p:nvPr/>
        </p:nvSpPr>
        <p:spPr>
          <a:xfrm>
            <a:off x="201226" y="4772597"/>
            <a:ext cx="3086100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5"/>
                </a:solidFill>
              </a:rPr>
              <a:t>NDC: 10 years after 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7D01C89-DD93-427A-8A17-0A8BF15246DE}"/>
              </a:ext>
            </a:extLst>
          </p:cNvPr>
          <p:cNvSpPr/>
          <p:nvPr/>
        </p:nvSpPr>
        <p:spPr>
          <a:xfrm>
            <a:off x="5679875" y="2184911"/>
            <a:ext cx="2515276" cy="247365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C96DD70-39A3-4E1B-B260-A43F0306BDB5}"/>
              </a:ext>
            </a:extLst>
          </p:cNvPr>
          <p:cNvSpPr/>
          <p:nvPr/>
        </p:nvSpPr>
        <p:spPr>
          <a:xfrm>
            <a:off x="3464126" y="1623515"/>
            <a:ext cx="2515276" cy="247365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solidFill>
                  <a:schemeClr val="accent1"/>
                </a:solidFill>
              </a:rPr>
              <a:t>Tech challenge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CB483D3-C511-4C1C-8281-F055138DAB5C}"/>
              </a:ext>
            </a:extLst>
          </p:cNvPr>
          <p:cNvSpPr/>
          <p:nvPr/>
        </p:nvSpPr>
        <p:spPr>
          <a:xfrm>
            <a:off x="1248377" y="1122686"/>
            <a:ext cx="2515276" cy="247365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val="166973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0" y="1227363"/>
            <a:ext cx="3609891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Q&amp;A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4B07708-65A9-C942-AE66-99E0ABA79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4E440FB4-3B34-4A4B-8459-DF9F0A179069}"/>
              </a:ext>
            </a:extLst>
          </p:cNvPr>
          <p:cNvSpPr/>
          <p:nvPr/>
        </p:nvSpPr>
        <p:spPr>
          <a:xfrm>
            <a:off x="7089566" y="3143920"/>
            <a:ext cx="1555473" cy="146674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Business model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E66B92F-3164-4CA5-985B-1AFDC8B0E5CE}"/>
              </a:ext>
            </a:extLst>
          </p:cNvPr>
          <p:cNvSpPr/>
          <p:nvPr/>
        </p:nvSpPr>
        <p:spPr>
          <a:xfrm>
            <a:off x="7089567" y="1895949"/>
            <a:ext cx="1555473" cy="146674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Tech challenge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26EEA5D-C468-4DA8-A868-36C2D55B580C}"/>
              </a:ext>
            </a:extLst>
          </p:cNvPr>
          <p:cNvSpPr/>
          <p:nvPr/>
        </p:nvSpPr>
        <p:spPr>
          <a:xfrm>
            <a:off x="7089567" y="647978"/>
            <a:ext cx="1555473" cy="146674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Use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3602606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A8D98-3C29-09A0-1A94-AA8F8537F0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00C0F3"/>
              </a:buClr>
            </a:pPr>
            <a:r>
              <a:rPr lang="fr-FR" b="1" dirty="0"/>
              <a:t>Give us Your Feedback - </a:t>
            </a:r>
          </a:p>
          <a:p>
            <a:pPr marL="0" indent="0">
              <a:buNone/>
            </a:pPr>
            <a:r>
              <a:rPr lang="fr-FR" b="1" dirty="0"/>
              <a:t>   It’s in the App!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1- Click on « Schedule »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2- Find and add your session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3- Move to the bottom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4- Take the survey </a:t>
            </a:r>
            <a:r>
              <a:rPr lang="fr-FR" sz="2000" dirty="0">
                <a:latin typeface="+mn-lt"/>
                <a:sym typeface="Wingdings" panose="05000000000000000000" pitchFamily="2" charset="2"/>
              </a:rPr>
              <a:t></a:t>
            </a:r>
            <a:endParaRPr lang="fr-FR" sz="2000" dirty="0">
              <a:latin typeface="+mn-lt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202975-E4AD-3B3A-3FB3-8C346874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Before you leave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D87D0-4F15-5B3B-01E4-608F825E750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2" y="1421294"/>
            <a:ext cx="3867150" cy="2976893"/>
          </a:xfrm>
        </p:spPr>
        <p:txBody>
          <a:bodyPr/>
          <a:lstStyle/>
          <a:p>
            <a:pPr>
              <a:buClr>
                <a:srgbClr val="00C0F3"/>
              </a:buClr>
            </a:pPr>
            <a:r>
              <a:rPr lang="fr-FR" b="1" dirty="0"/>
              <a:t>Join us to continue this conversation!</a:t>
            </a:r>
          </a:p>
          <a:p>
            <a:pPr marL="0" indent="0" algn="ctr">
              <a:buNone/>
            </a:pPr>
            <a:r>
              <a:rPr lang="fr-FR" b="1" dirty="0"/>
              <a:t> </a:t>
            </a:r>
            <a:r>
              <a:rPr lang="fr-FR" b="1" dirty="0">
                <a:solidFill>
                  <a:srgbClr val="00C0F3"/>
                </a:solidFill>
              </a:rPr>
              <a:t>« </a:t>
            </a:r>
            <a:r>
              <a:rPr lang="fr-FR" b="1" dirty="0" err="1">
                <a:solidFill>
                  <a:srgbClr val="00C0F3"/>
                </a:solidFill>
              </a:rPr>
              <a:t>Meet</a:t>
            </a:r>
            <a:r>
              <a:rPr lang="fr-FR" b="1" dirty="0">
                <a:solidFill>
                  <a:srgbClr val="00C0F3"/>
                </a:solidFill>
              </a:rPr>
              <a:t> to the experts »</a:t>
            </a:r>
            <a:endParaRPr lang="fr-FR" dirty="0">
              <a:solidFill>
                <a:srgbClr val="00C0F3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Re:Imagine area in the Expo</a:t>
            </a: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 14:00 – 14:30</a:t>
            </a: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Table 19</a:t>
            </a:r>
          </a:p>
        </p:txBody>
      </p:sp>
    </p:spTree>
    <p:extLst>
      <p:ext uri="{BB962C8B-B14F-4D97-AF65-F5344CB8AC3E}">
        <p14:creationId xmlns:p14="http://schemas.microsoft.com/office/powerpoint/2010/main" val="32997988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454749"/>
      </a:dk1>
      <a:lt1>
        <a:srgbClr val="FFFFFF"/>
      </a:lt1>
      <a:dk2>
        <a:srgbClr val="EAEEE6"/>
      </a:dk2>
      <a:lt2>
        <a:srgbClr val="E7E6E6"/>
      </a:lt2>
      <a:accent1>
        <a:srgbClr val="6D3BE5"/>
      </a:accent1>
      <a:accent2>
        <a:srgbClr val="00C0F3"/>
      </a:accent2>
      <a:accent3>
        <a:srgbClr val="203985"/>
      </a:accent3>
      <a:accent4>
        <a:srgbClr val="222741"/>
      </a:accent4>
      <a:accent5>
        <a:srgbClr val="BFBFBF"/>
      </a:accent5>
      <a:accent6>
        <a:srgbClr val="727272"/>
      </a:accent6>
      <a:hlink>
        <a:srgbClr val="6D3BE5"/>
      </a:hlink>
      <a:folHlink>
        <a:srgbClr val="6D3BE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713</Words>
  <Application>Microsoft Office PowerPoint</Application>
  <PresentationFormat>Custom</PresentationFormat>
  <Paragraphs>160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Wingdings</vt:lpstr>
      <vt:lpstr>Custom Design</vt:lpstr>
      <vt:lpstr>PowerPoint Presentation</vt:lpstr>
      <vt:lpstr>Panelists</vt:lpstr>
      <vt:lpstr>PowerPoint Presentation</vt:lpstr>
      <vt:lpstr>IATA: Air Retailing Vision</vt:lpstr>
      <vt:lpstr>A very long journey…</vt:lpstr>
      <vt:lpstr>…with aggressive goal</vt:lpstr>
      <vt:lpstr>Panel</vt:lpstr>
      <vt:lpstr>PowerPoint Presentation</vt:lpstr>
      <vt:lpstr>Before you leave</vt:lpstr>
      <vt:lpstr>PowerPoint Presentation</vt:lpstr>
    </vt:vector>
  </TitlesOfParts>
  <Company>FunGuy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Jason Sarol</dc:creator>
  <cp:lastModifiedBy>Rebecca Fahed</cp:lastModifiedBy>
  <cp:revision>129</cp:revision>
  <dcterms:created xsi:type="dcterms:W3CDTF">2016-02-02T18:04:08Z</dcterms:created>
  <dcterms:modified xsi:type="dcterms:W3CDTF">2022-10-31T15:57:59Z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6b5a7e6-759d-4309-8483-e14d96535329_Enabled">
    <vt:lpwstr>true</vt:lpwstr>
  </property>
  <property fmtid="{D5CDD505-2E9C-101B-9397-08002B2CF9AE}" pid="3" name="MSIP_Label_26b5a7e6-759d-4309-8483-e14d96535329_SetDate">
    <vt:lpwstr>2022-10-05T16:26:58Z</vt:lpwstr>
  </property>
  <property fmtid="{D5CDD505-2E9C-101B-9397-08002B2CF9AE}" pid="4" name="MSIP_Label_26b5a7e6-759d-4309-8483-e14d96535329_Method">
    <vt:lpwstr>Privileged</vt:lpwstr>
  </property>
  <property fmtid="{D5CDD505-2E9C-101B-9397-08002B2CF9AE}" pid="5" name="MSIP_Label_26b5a7e6-759d-4309-8483-e14d96535329_Name">
    <vt:lpwstr>Public</vt:lpwstr>
  </property>
  <property fmtid="{D5CDD505-2E9C-101B-9397-08002B2CF9AE}" pid="6" name="MSIP_Label_26b5a7e6-759d-4309-8483-e14d96535329_SiteId">
    <vt:lpwstr>cdb191c8-fc03-4343-aead-2808b21fd513</vt:lpwstr>
  </property>
  <property fmtid="{D5CDD505-2E9C-101B-9397-08002B2CF9AE}" pid="7" name="MSIP_Label_26b5a7e6-759d-4309-8483-e14d96535329_ActionId">
    <vt:lpwstr>b695cdda-5ca4-4738-932d-7faaca37b0eb</vt:lpwstr>
  </property>
  <property fmtid="{D5CDD505-2E9C-101B-9397-08002B2CF9AE}" pid="8" name="MSIP_Label_26b5a7e6-759d-4309-8483-e14d96535329_ContentBits">
    <vt:lpwstr>0</vt:lpwstr>
  </property>
</Properties>
</file>