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88" r:id="rId2"/>
    <p:sldId id="257" r:id="rId3"/>
    <p:sldId id="310" r:id="rId4"/>
    <p:sldId id="273" r:id="rId5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3"/>
    <a:srgbClr val="6E3CE5"/>
    <a:srgbClr val="2139B5"/>
    <a:srgbClr val="0077BE"/>
    <a:srgbClr val="7DC242"/>
    <a:srgbClr val="A6228C"/>
    <a:srgbClr val="ADD13B"/>
    <a:srgbClr val="FCFC69"/>
    <a:srgbClr val="FF7276"/>
    <a:srgbClr val="8AE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94225"/>
  </p:normalViewPr>
  <p:slideViewPr>
    <p:cSldViewPr snapToGrid="0" snapToObjects="1">
      <p:cViewPr varScale="1">
        <p:scale>
          <a:sx n="101" d="100"/>
          <a:sy n="101" d="100"/>
        </p:scale>
        <p:origin x="701" y="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Fahed" userId="809b1c11-e569-4997-a237-05b4ba42f3f5" providerId="ADAL" clId="{1D80FBA6-D589-46B9-97AF-EA9BA47554B2}"/>
    <pc:docChg chg="addSld modSld">
      <pc:chgData name="Rebecca Fahed" userId="809b1c11-e569-4997-a237-05b4ba42f3f5" providerId="ADAL" clId="{1D80FBA6-D589-46B9-97AF-EA9BA47554B2}" dt="2022-11-01T14:05:02.304" v="0"/>
      <pc:docMkLst>
        <pc:docMk/>
      </pc:docMkLst>
      <pc:sldChg chg="add">
        <pc:chgData name="Rebecca Fahed" userId="809b1c11-e569-4997-a237-05b4ba42f3f5" providerId="ADAL" clId="{1D80FBA6-D589-46B9-97AF-EA9BA47554B2}" dt="2022-11-01T14:05:02.304" v="0"/>
        <pc:sldMkLst>
          <pc:docMk/>
          <pc:sldMk cId="3299798866" sldId="31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5-ED4E-B787-0C8D26F6353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35-ED4E-B787-0C8D26F6353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35-ED4E-B787-0C8D26F6353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35-ED4E-B787-0C8D26F6353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9-434E-AE84-C65F720E9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BB-2B4C-BC23-7AB302855D9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BB-2B4C-BC23-7AB302855D9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BB-2B4C-BC23-7AB302855D9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CBB-2B4C-BC23-7AB302855D97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CBB-2B4C-BC23-7AB30285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1-3A47-BD77-E2C5EFE14E5C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1-3A47-BD77-E2C5EFE14E5C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1-3A47-BD77-E2C5EFE14E5C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1-3A47-BD77-E2C5EFE14E5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1-3A47-BD77-E2C5EFE14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G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9-4F4B-9399-9C435102F9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9-4F4B-9399-9C435102F93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C9-4F4B-9399-9C435102F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8101824"/>
        <c:axId val="1048105040"/>
      </c:barChart>
      <c:catAx>
        <c:axId val="1048101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5040"/>
        <c:crosses val="autoZero"/>
        <c:auto val="1"/>
        <c:lblAlgn val="ctr"/>
        <c:lblOffset val="100"/>
        <c:noMultiLvlLbl val="0"/>
      </c:catAx>
      <c:valAx>
        <c:axId val="1048105040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GH"/>
          </a:p>
        </c:txPr>
        <c:crossAx val="104810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GH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G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DB5380-4FEF-7548-BCF4-0E031A82BF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DCB83-0EC3-7F46-A3ED-669F1602DC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39E2D-FC30-A046-B0BC-400EEC14D15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B0E8-65CA-7C44-AD2D-0A36BF238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3D7A9A-9196-1146-811B-A9DD308334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DE8F4-644E-CF4C-88AC-4D9B8196E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9A6C-0854-3D4C-92BF-85D888900B6A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873FD-035B-E741-B10D-6A4C8DD4E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9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873FD-035B-E741-B10D-6A4C8DD4E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9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1295"/>
            <a:ext cx="3867150" cy="2885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0"/>
          <p:cNvSpPr>
            <a:spLocks noGrp="1"/>
          </p:cNvSpPr>
          <p:nvPr>
            <p:ph type="title" hasCustomPrompt="1"/>
          </p:nvPr>
        </p:nvSpPr>
        <p:spPr>
          <a:xfrm>
            <a:off x="628652" y="20206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 column list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1D3F57-07A0-064E-BB2B-11E429A16FE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5"/>
            <a:ext cx="3867150" cy="28977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7DC242"/>
              </a:buClr>
              <a:buSzPct val="75000"/>
              <a:buFont typeface="Wingdings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E8485E-3198-309C-366B-20E80D4581F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8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/Pau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2735652" cy="301699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085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519577" y="1441174"/>
            <a:ext cx="4995773" cy="301699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F27B0-CDFC-E618-937E-465413506FFE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1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44924267"/>
              </p:ext>
            </p:extLst>
          </p:nvPr>
        </p:nvGraphicFramePr>
        <p:xfrm>
          <a:off x="1332612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472102914"/>
              </p:ext>
            </p:extLst>
          </p:nvPr>
        </p:nvGraphicFramePr>
        <p:xfrm>
          <a:off x="3505200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408863993"/>
              </p:ext>
            </p:extLst>
          </p:nvPr>
        </p:nvGraphicFramePr>
        <p:xfrm>
          <a:off x="5635256" y="16892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5638801" y="2984650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3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3444950" y="2987308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2</a:t>
            </a: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1289196" y="3023414"/>
            <a:ext cx="2057399" cy="15430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b="0" i="0" dirty="0">
                <a:solidFill>
                  <a:srgbClr val="333333"/>
                </a:solidFill>
                <a:latin typeface="Calibri Light" charset="0"/>
                <a:ea typeface="Calibri Light" charset="0"/>
                <a:cs typeface="Calibri Light" charset="0"/>
              </a:rPr>
              <a:t>Data 1</a:t>
            </a:r>
          </a:p>
          <a:p>
            <a:pPr marL="342900" lvl="0" indent="-342900" algn="ctr">
              <a:defRPr/>
            </a:pPr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indent="-342900" algn="ctr"/>
            <a:r>
              <a:rPr lang="en-US" sz="1800" b="0" i="0" dirty="0">
                <a:solidFill>
                  <a:srgbClr val="080808"/>
                </a:solidFill>
                <a:latin typeface="Calibri Light" charset="0"/>
                <a:ea typeface="Calibri Light" charset="0"/>
                <a:cs typeface="Calibri Light" charset="0"/>
              </a:rPr>
              <a:t>Analysis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lang="en-US" sz="2200" b="0" i="0" dirty="0">
              <a:solidFill>
                <a:schemeClr val="accent3">
                  <a:lumMod val="75000"/>
                </a:schemeClr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9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88217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26A72-AC1D-B3AA-3C88-F9A6490FE19F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 userDrawn="1"/>
        </p:nvGraphicFramePr>
        <p:xfrm>
          <a:off x="1332612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/>
        </p:nvGraphicFramePr>
        <p:xfrm>
          <a:off x="3505200" y="1200150"/>
          <a:ext cx="190500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 userDrawn="1">
            <p:extLst>
              <p:ext uri="{D42A27DB-BD31-4B8C-83A1-F6EECF244321}">
                <p14:modId xmlns:p14="http://schemas.microsoft.com/office/powerpoint/2010/main" val="4121980107"/>
              </p:ext>
            </p:extLst>
          </p:nvPr>
        </p:nvGraphicFramePr>
        <p:xfrm>
          <a:off x="1600200" y="1690059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1169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9B3383-ACCD-3A25-5E36-45BD7790BF3A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5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FC479B-CFA9-294C-8348-7127C59A9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BF7917A-6E7B-4248-B064-B42AC0F89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3547B21-6BB8-F943-8E28-268F5DE43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7E0C662-BC23-C946-84D4-E0C9CE36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15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C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D283B6D-CC93-054E-99DB-4FBB4C42A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8442" y="3536176"/>
            <a:ext cx="3415660" cy="14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4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2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1174"/>
            <a:ext cx="7886700" cy="30169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7DC242"/>
              </a:buClr>
              <a:buSzPct val="75000"/>
              <a:buFont typeface="Wingdings" pitchFamily="2" charset="2"/>
              <a:buChar char="§"/>
              <a:defRPr sz="2400"/>
            </a:lvl1pPr>
            <a:lvl2pPr marL="685800" indent="-228600">
              <a:buSzPct val="75000"/>
              <a:buFont typeface="Wingdings" charset="2"/>
              <a:buChar char="§"/>
              <a:defRPr sz="2000"/>
            </a:lvl2pPr>
            <a:lvl3pPr marL="1143000" indent="-228600">
              <a:buSzPct val="75000"/>
              <a:buFont typeface="Wingdings" charset="2"/>
              <a:buChar char="§"/>
              <a:defRPr sz="1800"/>
            </a:lvl3pPr>
            <a:lvl4pPr marL="1600200" indent="-228600">
              <a:buSzPct val="75000"/>
              <a:buFont typeface="Wingdings" charset="2"/>
              <a:buChar char="§"/>
              <a:defRPr/>
            </a:lvl4pPr>
            <a:lvl5pPr marL="2057400" indent="-228600">
              <a:buSzPct val="75000"/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178145"/>
            <a:ext cx="6364333" cy="6143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Bulleted list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20C75-9CAF-E31C-44F2-AB34DA0C6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C0AB1-8084-698A-34AF-CD3B765EA252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75" y="1391477"/>
            <a:ext cx="7958759" cy="297723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Clr>
                <a:srgbClr val="8AE872"/>
              </a:buClr>
              <a:buSzPct val="75000"/>
              <a:buFont typeface="Wingdings" charset="2"/>
              <a:buNone/>
              <a:defRPr sz="2400"/>
            </a:lvl1pPr>
            <a:lvl2pPr marL="457200" indent="0">
              <a:buSzPct val="75000"/>
              <a:buFont typeface="Wingdings" charset="2"/>
              <a:buNone/>
              <a:defRPr/>
            </a:lvl2pPr>
            <a:lvl3pPr marL="914400" indent="0">
              <a:buSzPct val="75000"/>
              <a:buFont typeface="Wingdings" charset="2"/>
              <a:buNone/>
              <a:defRPr/>
            </a:lvl3pPr>
            <a:lvl4pPr marL="1371600" indent="0">
              <a:buSzPct val="75000"/>
              <a:buFont typeface="Wingdings" charset="2"/>
              <a:buNone/>
              <a:defRPr/>
            </a:lvl4pPr>
            <a:lvl5pPr marL="1828800" indent="0">
              <a:buSzPct val="75000"/>
              <a:buFont typeface="Wingdings" charset="2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59076" y="188084"/>
            <a:ext cx="7886700" cy="6817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Paragraph text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EBBB0A-D9C1-9B55-FEC4-73F1820A7B55}"/>
              </a:ext>
            </a:extLst>
          </p:cNvPr>
          <p:cNvSpPr/>
          <p:nvPr userDrawn="1"/>
        </p:nvSpPr>
        <p:spPr>
          <a:xfrm>
            <a:off x="7339693" y="0"/>
            <a:ext cx="1649186" cy="89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C2C6F6-597D-9346-7670-70670BA5A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D48C00D-FC29-40A0-56FE-0A916971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1" r:id="rId3"/>
    <p:sldLayoutId id="2147483692" r:id="rId4"/>
    <p:sldLayoutId id="2147483721" r:id="rId5"/>
    <p:sldLayoutId id="2147483733" r:id="rId6"/>
    <p:sldLayoutId id="2147483745" r:id="rId7"/>
    <p:sldLayoutId id="2147483680" r:id="rId8"/>
    <p:sldLayoutId id="2147483688" r:id="rId9"/>
    <p:sldLayoutId id="2147483682" r:id="rId10"/>
    <p:sldLayoutId id="2147483684" r:id="rId11"/>
    <p:sldLayoutId id="2147483685" r:id="rId12"/>
    <p:sldLayoutId id="2147483689" r:id="rId13"/>
    <p:sldLayoutId id="214748374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Calibri Light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600" kern="1200" baseline="0">
          <a:solidFill>
            <a:schemeClr val="tx1"/>
          </a:solidFill>
          <a:latin typeface="Calibri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F094DDA-2787-CC4F-A9EB-C1244C59DF4F}"/>
              </a:ext>
            </a:extLst>
          </p:cNvPr>
          <p:cNvSpPr txBox="1">
            <a:spLocks/>
          </p:cNvSpPr>
          <p:nvPr/>
        </p:nvSpPr>
        <p:spPr>
          <a:xfrm>
            <a:off x="373160" y="1355423"/>
            <a:ext cx="5296120" cy="1553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pPr>
              <a:lnSpc>
                <a:spcPts val="4680"/>
              </a:lnSpc>
            </a:pP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What Should Tomorrow’s TMC Model Look Like?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9B02C6D-28B4-334E-8C2A-C8A53C3470C0}"/>
              </a:ext>
            </a:extLst>
          </p:cNvPr>
          <p:cNvSpPr/>
          <p:nvPr/>
        </p:nvSpPr>
        <p:spPr>
          <a:xfrm>
            <a:off x="373160" y="382569"/>
            <a:ext cx="3197355" cy="4692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0F3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D918BEFE-2B6A-7844-9F5F-A78CD004B3DA}"/>
              </a:ext>
            </a:extLst>
          </p:cNvPr>
          <p:cNvSpPr txBox="1">
            <a:spLocks/>
          </p:cNvSpPr>
          <p:nvPr/>
        </p:nvSpPr>
        <p:spPr>
          <a:xfrm>
            <a:off x="596404" y="388873"/>
            <a:ext cx="2746236" cy="469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rgbClr val="333333"/>
                </a:solidFill>
                <a:latin typeface="Calibri Light" charset="0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 Lloyd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Global Head of Consulting &amp; Account Management,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FCM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BEA1D-078F-469F-982A-6D29A7051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81" y="3987282"/>
            <a:ext cx="5138199" cy="6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6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EC6B-1839-6BD4-405D-73904BB3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Meet the Speakers</a:t>
            </a:r>
          </a:p>
        </p:txBody>
      </p:sp>
      <p:pic>
        <p:nvPicPr>
          <p:cNvPr id="5" name="Content Placeholder 4" descr="A picture containing person, person, necktie, suit&#10;&#10;Description automatically generated">
            <a:extLst>
              <a:ext uri="{FF2B5EF4-FFF2-40B4-BE49-F238E27FC236}">
                <a16:creationId xmlns:a16="http://schemas.microsoft.com/office/drawing/2014/main" id="{A8EF96A8-B5ED-49A6-E8FF-EFDB64962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" r="5270"/>
          <a:stretch/>
        </p:blipFill>
        <p:spPr>
          <a:xfrm>
            <a:off x="6243063" y="1252924"/>
            <a:ext cx="2614392" cy="2642414"/>
          </a:xfrm>
          <a:prstGeom prst="roundRect">
            <a:avLst/>
          </a:prstGeom>
        </p:spPr>
      </p:pic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F6E4042-B9A2-6E3B-098C-E621DCCB8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75" y="1252924"/>
            <a:ext cx="2620861" cy="2642414"/>
          </a:xfrm>
          <a:prstGeom prst="round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E66F3D4-EBE8-67C9-B004-FADD6106E1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4" r="14888"/>
          <a:stretch/>
        </p:blipFill>
        <p:spPr>
          <a:xfrm>
            <a:off x="3261569" y="1252924"/>
            <a:ext cx="2620861" cy="2642414"/>
          </a:xfrm>
          <a:prstGeom prst="round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702DE-BE8E-8094-EA5F-49ABE32405D6}"/>
              </a:ext>
            </a:extLst>
          </p:cNvPr>
          <p:cNvSpPr txBox="1"/>
          <p:nvPr/>
        </p:nvSpPr>
        <p:spPr>
          <a:xfrm>
            <a:off x="477088" y="4012601"/>
            <a:ext cx="2226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j-lt"/>
              </a:rPr>
              <a:t>Jo Lloyd </a:t>
            </a:r>
          </a:p>
          <a:p>
            <a:pPr algn="ctr"/>
            <a:r>
              <a:rPr lang="en-GB" sz="1600" dirty="0">
                <a:latin typeface="+mj-lt"/>
              </a:rPr>
              <a:t>Global Head of Account Management and Consulting, FCM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45E6C8-2510-8B2F-26FA-32B597F598AD}"/>
              </a:ext>
            </a:extLst>
          </p:cNvPr>
          <p:cNvSpPr txBox="1"/>
          <p:nvPr/>
        </p:nvSpPr>
        <p:spPr>
          <a:xfrm>
            <a:off x="3458582" y="4012601"/>
            <a:ext cx="2226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j-lt"/>
              </a:rPr>
              <a:t>Caroline Strachan</a:t>
            </a:r>
          </a:p>
          <a:p>
            <a:pPr algn="ctr"/>
            <a:r>
              <a:rPr lang="en-GB" sz="1600" dirty="0">
                <a:latin typeface="+mj-lt"/>
              </a:rPr>
              <a:t>Managing Partner, </a:t>
            </a:r>
          </a:p>
          <a:p>
            <a:pPr algn="ctr"/>
            <a:r>
              <a:rPr lang="en-GB" sz="1600" dirty="0">
                <a:latin typeface="+mj-lt"/>
              </a:rPr>
              <a:t>Festive Road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47987-3937-2BEE-DA54-AB70BC27E113}"/>
              </a:ext>
            </a:extLst>
          </p:cNvPr>
          <p:cNvSpPr txBox="1"/>
          <p:nvPr/>
        </p:nvSpPr>
        <p:spPr>
          <a:xfrm>
            <a:off x="6440079" y="3897130"/>
            <a:ext cx="2226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+mj-lt"/>
              </a:rPr>
              <a:t>Ben Park</a:t>
            </a:r>
          </a:p>
          <a:p>
            <a:pPr algn="ctr"/>
            <a:r>
              <a:rPr lang="en-GB" sz="1600" dirty="0">
                <a:latin typeface="+mj-lt"/>
              </a:rPr>
              <a:t>Senior Director Procurement &amp; Travel</a:t>
            </a:r>
          </a:p>
          <a:p>
            <a:pPr algn="ctr"/>
            <a:r>
              <a:rPr lang="en-GB" sz="1600" dirty="0">
                <a:latin typeface="+mj-lt"/>
              </a:rPr>
              <a:t>Parexel</a:t>
            </a:r>
          </a:p>
        </p:txBody>
      </p:sp>
    </p:spTree>
    <p:extLst>
      <p:ext uri="{BB962C8B-B14F-4D97-AF65-F5344CB8AC3E}">
        <p14:creationId xmlns:p14="http://schemas.microsoft.com/office/powerpoint/2010/main" val="405328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6A8D98-3C29-09A0-1A94-AA8F8537F0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Give us Your Feedback - </a:t>
            </a:r>
          </a:p>
          <a:p>
            <a:pPr marL="0" indent="0">
              <a:buNone/>
            </a:pPr>
            <a:r>
              <a:rPr lang="fr-FR" b="1" dirty="0"/>
              <a:t>   It’s in the App!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1- Click on « Schedule »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2- Find and add your session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3- Move to the bottom</a:t>
            </a:r>
          </a:p>
          <a:p>
            <a:pPr marL="0" indent="0">
              <a:buNone/>
            </a:pPr>
            <a:r>
              <a:rPr lang="fr-FR" sz="2000" dirty="0">
                <a:latin typeface="+mn-lt"/>
              </a:rPr>
              <a:t>4- Take the survey </a:t>
            </a:r>
            <a:r>
              <a:rPr lang="fr-FR" sz="2000" dirty="0">
                <a:latin typeface="+mn-lt"/>
                <a:sym typeface="Wingdings" panose="05000000000000000000" pitchFamily="2" charset="2"/>
              </a:rPr>
              <a:t></a:t>
            </a:r>
            <a:endParaRPr lang="fr-FR" sz="2000" dirty="0">
              <a:latin typeface="+mn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02975-E4AD-3B3A-3FB3-8C346874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Before you leave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D87D0-4F15-5B3B-01E4-608F825E750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2" y="1421294"/>
            <a:ext cx="3867150" cy="2976893"/>
          </a:xfrm>
        </p:spPr>
        <p:txBody>
          <a:bodyPr/>
          <a:lstStyle/>
          <a:p>
            <a:pPr>
              <a:buClr>
                <a:srgbClr val="00C0F3"/>
              </a:buClr>
            </a:pPr>
            <a:r>
              <a:rPr lang="fr-FR" b="1" dirty="0"/>
              <a:t>Join us to continue this conversation!</a:t>
            </a:r>
          </a:p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b="1" dirty="0">
                <a:solidFill>
                  <a:srgbClr val="00C0F3"/>
                </a:solidFill>
              </a:rPr>
              <a:t>« </a:t>
            </a:r>
            <a:r>
              <a:rPr lang="fr-FR" b="1" dirty="0" err="1">
                <a:solidFill>
                  <a:srgbClr val="00C0F3"/>
                </a:solidFill>
              </a:rPr>
              <a:t>Meet</a:t>
            </a:r>
            <a:r>
              <a:rPr lang="fr-FR" b="1" dirty="0">
                <a:solidFill>
                  <a:srgbClr val="00C0F3"/>
                </a:solidFill>
              </a:rPr>
              <a:t> the experts »</a:t>
            </a:r>
            <a:endParaRPr lang="fr-FR" dirty="0">
              <a:solidFill>
                <a:srgbClr val="00C0F3"/>
              </a:solidFill>
            </a:endParaRP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Re:Imagine area in the Expo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 14:00 - 14:30</a:t>
            </a:r>
          </a:p>
          <a:p>
            <a:pPr marL="0" indent="0" algn="ctr">
              <a:buNone/>
            </a:pPr>
            <a:r>
              <a:rPr lang="fr-FR" sz="2000" dirty="0">
                <a:latin typeface="+mn-lt"/>
              </a:rPr>
              <a:t>Table 13</a:t>
            </a:r>
          </a:p>
        </p:txBody>
      </p:sp>
    </p:spTree>
    <p:extLst>
      <p:ext uri="{BB962C8B-B14F-4D97-AF65-F5344CB8AC3E}">
        <p14:creationId xmlns:p14="http://schemas.microsoft.com/office/powerpoint/2010/main" val="329979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F69CE-5BF7-264E-8020-168A24F6680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85067" y="1390196"/>
            <a:ext cx="4039733" cy="46037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thank you for attending </a:t>
            </a:r>
            <a:r>
              <a:rPr lang="en-US" sz="2800" dirty="0">
                <a:latin typeface="+mj-lt"/>
                <a:sym typeface="Wingdings" pitchFamily="2" charset="2"/>
              </a:rPr>
              <a:t>:)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08441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454749"/>
      </a:dk1>
      <a:lt1>
        <a:srgbClr val="FFFFFF"/>
      </a:lt1>
      <a:dk2>
        <a:srgbClr val="EAEEE6"/>
      </a:dk2>
      <a:lt2>
        <a:srgbClr val="E7E6E6"/>
      </a:lt2>
      <a:accent1>
        <a:srgbClr val="6D3BE5"/>
      </a:accent1>
      <a:accent2>
        <a:srgbClr val="00C0F3"/>
      </a:accent2>
      <a:accent3>
        <a:srgbClr val="203985"/>
      </a:accent3>
      <a:accent4>
        <a:srgbClr val="222741"/>
      </a:accent4>
      <a:accent5>
        <a:srgbClr val="BFBFBF"/>
      </a:accent5>
      <a:accent6>
        <a:srgbClr val="727272"/>
      </a:accent6>
      <a:hlink>
        <a:srgbClr val="6D3BE5"/>
      </a:hlink>
      <a:folHlink>
        <a:srgbClr val="6D3BE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5372</TotalTime>
  <Words>118</Words>
  <Application>Microsoft Office PowerPoint</Application>
  <PresentationFormat>Custom</PresentationFormat>
  <Paragraphs>27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Custom Design</vt:lpstr>
      <vt:lpstr>PowerPoint Presentation</vt:lpstr>
      <vt:lpstr>Meet the Speakers</vt:lpstr>
      <vt:lpstr>Before you leave</vt:lpstr>
      <vt:lpstr>PowerPoint Presentation</vt:lpstr>
    </vt:vector>
  </TitlesOfParts>
  <Company>FunGuy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Jason Sarol</dc:creator>
  <cp:lastModifiedBy>Rebecca Fahed</cp:lastModifiedBy>
  <cp:revision>116</cp:revision>
  <dcterms:created xsi:type="dcterms:W3CDTF">2016-02-02T18:04:08Z</dcterms:created>
  <dcterms:modified xsi:type="dcterms:W3CDTF">2022-11-01T14:05:05Z</dcterms:modified>
</cp:coreProperties>
</file>