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3"/>
  </p:sldMasterIdLst>
  <p:notesMasterIdLst>
    <p:notesMasterId r:id="rId22"/>
  </p:notesMasterIdLst>
  <p:handoutMasterIdLst>
    <p:handoutMasterId r:id="rId23"/>
  </p:handoutMasterIdLst>
  <p:sldIdLst>
    <p:sldId id="281" r:id="rId4"/>
    <p:sldId id="296" r:id="rId5"/>
    <p:sldId id="257" r:id="rId6"/>
    <p:sldId id="297" r:id="rId7"/>
    <p:sldId id="258" r:id="rId8"/>
    <p:sldId id="301" r:id="rId9"/>
    <p:sldId id="290" r:id="rId10"/>
    <p:sldId id="302" r:id="rId11"/>
    <p:sldId id="292" r:id="rId12"/>
    <p:sldId id="303" r:id="rId13"/>
    <p:sldId id="293" r:id="rId14"/>
    <p:sldId id="294" r:id="rId15"/>
    <p:sldId id="304" r:id="rId16"/>
    <p:sldId id="295" r:id="rId17"/>
    <p:sldId id="305" r:id="rId18"/>
    <p:sldId id="271" r:id="rId19"/>
    <p:sldId id="300" r:id="rId20"/>
    <p:sldId id="273" r:id="rId21"/>
  </p:sldIdLst>
  <p:sldSz cx="9144000" cy="514826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CE5"/>
    <a:srgbClr val="00C0F3"/>
    <a:srgbClr val="2139B5"/>
    <a:srgbClr val="0077BE"/>
    <a:srgbClr val="7DC242"/>
    <a:srgbClr val="A6228C"/>
    <a:srgbClr val="ADD13B"/>
    <a:srgbClr val="FCFC69"/>
    <a:srgbClr val="FF7276"/>
    <a:srgbClr val="8A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AC482-D235-6B4A-BD35-B1BE870C8C2D}" v="12" dt="2022-11-03T18:35:3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225"/>
  </p:normalViewPr>
  <p:slideViewPr>
    <p:cSldViewPr snapToGrid="0" snapToObjects="1">
      <p:cViewPr varScale="1">
        <p:scale>
          <a:sx n="96" d="100"/>
          <a:sy n="96" d="100"/>
        </p:scale>
        <p:origin x="62" y="15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1/07/when-do-we-actually-need-to-meet-in-pers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https://</a:t>
            </a:r>
            <a:r>
              <a:rPr lang="en-US" dirty="0" err="1"/>
              <a:t>techcrunch.com</a:t>
            </a:r>
            <a:r>
              <a:rPr lang="en-US" dirty="0"/>
              <a:t>/2021/07/08/</a:t>
            </a:r>
            <a:r>
              <a:rPr lang="en-US" dirty="0" err="1"/>
              <a:t>dropbox</a:t>
            </a:r>
            <a:r>
              <a:rPr lang="en-US" dirty="0"/>
              <a:t>-is-reimagining-the-workplace-with-</a:t>
            </a:r>
            <a:r>
              <a:rPr lang="en-US" dirty="0" err="1"/>
              <a:t>dropbox</a:t>
            </a:r>
            <a:r>
              <a:rPr lang="en-US" dirty="0"/>
              <a:t>-studios/</a:t>
            </a:r>
          </a:p>
          <a:p>
            <a:r>
              <a:rPr lang="en-US" dirty="0"/>
              <a:t>https://</a:t>
            </a:r>
            <a:r>
              <a:rPr lang="en-US" dirty="0" err="1"/>
              <a:t>fortune.com</a:t>
            </a:r>
            <a:r>
              <a:rPr lang="en-US" dirty="0"/>
              <a:t>/2021/06/23/companies-reducing-office-space-fortune-500-ceos/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E" dirty="0"/>
              <a:t>Source: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https://hbr.org/2021/07/when-do-we-actually-need-to-meet-in-person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37ECA-A3B0-75B7-C0B3-E25E970AD2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  <p:sldLayoutId id="214748374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hyperlink" Target="https://www.stocksy.com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ben-park-a01737a/" TargetMode="External"/><Relationship Id="rId2" Type="http://schemas.openxmlformats.org/officeDocument/2006/relationships/hyperlink" Target="https://www.linkedin.com/in/inge-kuijpers-78b19a9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inkedin.com/in/christopher-grieves-15762b1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E48CC91A-B539-E64D-8345-E72BE5DA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66" y="306164"/>
            <a:ext cx="3036828" cy="12421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886B597-713E-2827-AC04-76439F0FF999}"/>
              </a:ext>
            </a:extLst>
          </p:cNvPr>
          <p:cNvSpPr txBox="1">
            <a:spLocks/>
          </p:cNvSpPr>
          <p:nvPr/>
        </p:nvSpPr>
        <p:spPr>
          <a:xfrm>
            <a:off x="373160" y="1355423"/>
            <a:ext cx="5296120" cy="155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‘Collaboration Travel’, </a:t>
            </a:r>
          </a:p>
          <a:p>
            <a:pPr>
              <a:lnSpc>
                <a:spcPts val="468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passing trend or here to stay?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01AF06-D9C4-33AE-8553-8A7DAE1959E8}"/>
              </a:ext>
            </a:extLst>
          </p:cNvPr>
          <p:cNvSpPr/>
          <p:nvPr/>
        </p:nvSpPr>
        <p:spPr>
          <a:xfrm>
            <a:off x="373160" y="382569"/>
            <a:ext cx="3197355" cy="4692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549B924-1B9E-D7FC-0970-68D131F33066}"/>
              </a:ext>
            </a:extLst>
          </p:cNvPr>
          <p:cNvSpPr txBox="1">
            <a:spLocks/>
          </p:cNvSpPr>
          <p:nvPr/>
        </p:nvSpPr>
        <p:spPr>
          <a:xfrm>
            <a:off x="596404" y="388873"/>
            <a:ext cx="2746236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Aurelie Krau,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of Customer Success, </a:t>
            </a:r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hubli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122DC-42F3-AC1A-344E-32CD593A5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4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3E50C-5D48-7DDC-236F-A0D721E6C68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2AEDC-DC7F-CAFB-D080-E2236C4AB25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9731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44B47-B601-BB6A-6ED2-265B489B4C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30598"/>
            <a:ext cx="6045200" cy="128706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>
                <a:solidFill>
                  <a:srgbClr val="5B5B5B"/>
                </a:solidFill>
              </a:rPr>
              <a:t>The reasons why we travel and meet require a new approach. How are you managing this?</a:t>
            </a:r>
            <a:endParaRPr lang="fr-FR" sz="30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9A2AC-A6D6-885E-C6AE-040F9E05B8B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6263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25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8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5707" y="603336"/>
            <a:ext cx="3156492" cy="2278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90" y="3012660"/>
            <a:ext cx="3153009" cy="1655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4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 You Need to Meet in Person</a:t>
            </a:r>
            <a:r>
              <a:rPr lang="en-US" sz="1400" b="1" dirty="0">
                <a:solidFill>
                  <a:srgbClr val="FFFFFF"/>
                </a:solidFill>
                <a:latin typeface="+mn-lt"/>
              </a:rPr>
              <a:t>?</a:t>
            </a:r>
            <a:endParaRPr lang="en-US" sz="14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2949432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46A3C4B-1CDA-32EA-05A4-5C5594F9D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2"/>
          <a:stretch/>
        </p:blipFill>
        <p:spPr>
          <a:xfrm>
            <a:off x="5422985" y="114513"/>
            <a:ext cx="2481127" cy="4956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CF6F4E-D2FF-2FB4-08C5-73480FBD8C54}"/>
              </a:ext>
            </a:extLst>
          </p:cNvPr>
          <p:cNvSpPr txBox="1"/>
          <p:nvPr/>
        </p:nvSpPr>
        <p:spPr>
          <a:xfrm>
            <a:off x="4182894" y="4763639"/>
            <a:ext cx="152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1400" dirty="0"/>
              <a:t>Source: HBR</a:t>
            </a:r>
          </a:p>
        </p:txBody>
      </p:sp>
    </p:spTree>
    <p:extLst>
      <p:ext uri="{BB962C8B-B14F-4D97-AF65-F5344CB8AC3E}">
        <p14:creationId xmlns:p14="http://schemas.microsoft.com/office/powerpoint/2010/main" val="73941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4. SOURCING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products/services do we need to accommodate new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behaviours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 at </a:t>
            </a:r>
          </a:p>
          <a:p>
            <a:pPr algn="r"/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Slido.com</a:t>
            </a:r>
          </a:p>
          <a:p>
            <a:pPr algn="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#2765 584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EB8F2-D983-8B63-858B-1FC8DA1239F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B0DB8-77FE-2BDF-ED28-C7D5EC0F241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9731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E3D155-85F2-CFC4-D6E5-79F40D840A9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30598"/>
            <a:ext cx="6045200" cy="128706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What products/services do we need to accommodate new behaviours?</a:t>
            </a:r>
            <a:endParaRPr lang="fr-FR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EA80D-D65E-C04F-C942-32FF476BDF5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6263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59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5. TECHNOLOGY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(new) technology needs for meetings / groups bookings?</a:t>
            </a:r>
          </a:p>
          <a:p>
            <a:pPr>
              <a:lnSpc>
                <a:spcPct val="107000"/>
              </a:lnSpc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 at </a:t>
            </a:r>
          </a:p>
          <a:p>
            <a:pPr algn="r"/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Slido.com</a:t>
            </a:r>
          </a:p>
          <a:p>
            <a:pPr algn="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#2765 584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8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8E029-6DD2-2CA6-320B-8DFB179949E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A2858-084F-9398-0D99-EA23D01059C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9731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36243-510E-C223-D64C-F73AD824656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30598"/>
            <a:ext cx="6045200" cy="128706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What are (new) technology needs for meetings / groups bookings? </a:t>
            </a:r>
            <a:endParaRPr lang="fr-FR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CEF73-B258-373F-EEA2-FCCB450A559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6263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92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Stocksy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https://www.stocksy.com/</a:t>
            </a:r>
            <a:endParaRPr lang="en-US" dirty="0"/>
          </a:p>
          <a:p>
            <a:r>
              <a:rPr lang="en-US" dirty="0" err="1"/>
              <a:t>Unsplash</a:t>
            </a:r>
            <a:r>
              <a:rPr lang="en-US" dirty="0"/>
              <a:t> - (free but not a very good search function)</a:t>
            </a:r>
            <a:br>
              <a:rPr lang="en-US" dirty="0"/>
            </a:br>
            <a:r>
              <a:rPr lang="en-US" dirty="0">
                <a:hlinkClick r:id="rId3"/>
              </a:rPr>
              <a:t>https://unsplash.com/</a:t>
            </a:r>
            <a:endParaRPr lang="en-US" dirty="0"/>
          </a:p>
          <a:p>
            <a:r>
              <a:rPr lang="en-US" dirty="0" err="1"/>
              <a:t>Istock</a:t>
            </a:r>
            <a:r>
              <a:rPr lang="en-US" dirty="0"/>
              <a:t> - https://</a:t>
            </a:r>
            <a:r>
              <a:rPr lang="en-US" dirty="0" err="1"/>
              <a:t>www.istockphoto.com</a:t>
            </a:r>
            <a:r>
              <a:rPr lang="en-US" dirty="0"/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photography sites</a:t>
            </a:r>
          </a:p>
        </p:txBody>
      </p:sp>
    </p:spTree>
    <p:extLst>
      <p:ext uri="{BB962C8B-B14F-4D97-AF65-F5344CB8AC3E}">
        <p14:creationId xmlns:p14="http://schemas.microsoft.com/office/powerpoint/2010/main" val="160950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14:00 – 14:30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80" y="1167740"/>
            <a:ext cx="7958759" cy="3793366"/>
          </a:xfrm>
        </p:spPr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Inge Kuijpers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 Director | Global Program Design – Meetings MSD </a:t>
            </a:r>
          </a:p>
          <a:p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Ben Park,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Director Procurement &amp; Travel - PAREXEL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Christopher Grieves</a:t>
            </a:r>
            <a:endParaRPr lang="en-AE" sz="1800" u="sng" dirty="0">
              <a:solidFill>
                <a:srgbClr val="0563C1"/>
              </a:solidFill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Account Director, Corporate</a:t>
            </a:r>
            <a:r>
              <a:rPr lang="en-AE" sz="1800" dirty="0"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Marriott International</a:t>
            </a:r>
          </a:p>
          <a:p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1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we work is changing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66E5B-4968-2501-76F4-D6E8C1E64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" y="1504763"/>
            <a:ext cx="4007660" cy="2650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570F3-92C0-1A5C-5341-BB5D74ABE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520" y="1610711"/>
            <a:ext cx="4795307" cy="25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Travel: Key Trends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2AF237-D6FB-5891-C831-AFFA45CD6803}"/>
              </a:ext>
            </a:extLst>
          </p:cNvPr>
          <p:cNvSpPr/>
          <p:nvPr/>
        </p:nvSpPr>
        <p:spPr>
          <a:xfrm>
            <a:off x="1073465" y="2993977"/>
            <a:ext cx="3419556" cy="1707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b="1" dirty="0"/>
              <a:t>2. Team offsites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(2+ day residential meetings) </a:t>
            </a:r>
            <a:endParaRPr lang="en-AE" sz="1400" b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+17% increase in booking volume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7A0135-9FCC-F1EF-034C-5267D19718E0}"/>
              </a:ext>
            </a:extLst>
          </p:cNvPr>
          <p:cNvSpPr/>
          <p:nvPr/>
        </p:nvSpPr>
        <p:spPr>
          <a:xfrm>
            <a:off x="2893697" y="1092122"/>
            <a:ext cx="3419556" cy="17076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b="1" dirty="0"/>
              <a:t>1. Smaller meetings</a:t>
            </a:r>
          </a:p>
          <a:p>
            <a:pPr algn="ctr"/>
            <a:endParaRPr lang="en-AE" b="1" dirty="0"/>
          </a:p>
          <a:p>
            <a:pPr algn="ctr"/>
            <a:r>
              <a:rPr lang="en-US" dirty="0"/>
              <a:t>Average attendee size 24 versus 36 pre-pandemic</a:t>
            </a:r>
          </a:p>
          <a:p>
            <a:pPr algn="ctr"/>
            <a:r>
              <a:rPr lang="en-US" dirty="0"/>
              <a:t>(-39% decrease)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BB7EA5-D7DF-0D19-A80E-E53731C5503A}"/>
              </a:ext>
            </a:extLst>
          </p:cNvPr>
          <p:cNvSpPr/>
          <p:nvPr/>
        </p:nvSpPr>
        <p:spPr>
          <a:xfrm>
            <a:off x="4737370" y="2985828"/>
            <a:ext cx="3419556" cy="17076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b="1" dirty="0"/>
              <a:t>3. Travel back to office / hubs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(group stay only bookings)</a:t>
            </a:r>
            <a:endParaRPr lang="en-AE" sz="1400" b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+200% increase YTD vs 2019</a:t>
            </a:r>
            <a:endParaRPr lang="en-A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A62D2-7D3F-886F-6435-E18CE6D93B39}"/>
              </a:ext>
            </a:extLst>
          </p:cNvPr>
          <p:cNvSpPr txBox="1"/>
          <p:nvPr/>
        </p:nvSpPr>
        <p:spPr>
          <a:xfrm>
            <a:off x="7324929" y="4807042"/>
            <a:ext cx="207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AE" sz="1200" dirty="0"/>
              <a:t>ource: hubli booking data</a:t>
            </a:r>
          </a:p>
        </p:txBody>
      </p:sp>
    </p:spTree>
    <p:extLst>
      <p:ext uri="{BB962C8B-B14F-4D97-AF65-F5344CB8AC3E}">
        <p14:creationId xmlns:p14="http://schemas.microsoft.com/office/powerpoint/2010/main" val="345935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1. PULSE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1 word, tell us what it feels like to manage travel/meetings in this new era?</a:t>
            </a:r>
          </a:p>
          <a:p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80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 at </a:t>
            </a:r>
          </a:p>
          <a:p>
            <a:pPr algn="r"/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Slido.com</a:t>
            </a:r>
          </a:p>
          <a:p>
            <a:pPr algn="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#2765 584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5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C879A-46C0-D594-F1E7-C2FEA8BDC52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EEC9C-25CA-CB75-0C3A-650EBCCA62D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9731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ACE6A3-F8BE-D175-D4DD-1950C61B384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30598"/>
            <a:ext cx="6045200" cy="128706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>
                <a:solidFill>
                  <a:srgbClr val="5B5B5B"/>
                </a:solidFill>
              </a:rPr>
              <a:t>In 1 word, tell us what it feels like to manage travel/meetings in this new era?</a:t>
            </a:r>
            <a:endParaRPr lang="fr-FR" sz="32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83818-E25C-8CAF-A334-83E099CEEB8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6263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86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2.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5" y="1232451"/>
            <a:ext cx="7958759" cy="2977239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Overall, a shift in average meetings cost is to be expected. By how much? 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0-5 %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5-10 %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10+ %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shift expected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 at </a:t>
            </a:r>
          </a:p>
          <a:p>
            <a:pPr algn="r"/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Slido.com</a:t>
            </a:r>
          </a:p>
          <a:p>
            <a:pPr algn="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#2765 584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AEA79-8C24-79AE-C152-FDA31C19777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91BCAB-6CC4-4250-F11E-0C9D9F8113D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9731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521C2-F429-171D-68A8-D976912E0A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30598"/>
            <a:ext cx="6045200" cy="128706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500" b="1">
                <a:solidFill>
                  <a:srgbClr val="5B5B5B"/>
                </a:solidFill>
              </a:rPr>
              <a:t>Overall, a shift in average meetings cost is to be expected. By how much? </a:t>
            </a:r>
            <a:endParaRPr lang="fr-FR" sz="35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A494D-617B-0591-7E68-EAA3F3727F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6263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40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3.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reasons why we travel and meet require a new approach. 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are you managing this?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company has a decision matrix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company is currently working on it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company has not seen the need for that (yet)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I’d rather not say</a:t>
            </a:r>
          </a:p>
          <a:p>
            <a:pPr algn="r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 at </a:t>
            </a:r>
          </a:p>
          <a:p>
            <a:pPr algn="r"/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Slido.com</a:t>
            </a:r>
          </a:p>
          <a:p>
            <a:pPr algn="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#2765 584</a:t>
            </a:r>
            <a:endParaRPr lang="en-AE" sz="1800" dirty="0">
              <a:effectLst/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02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2.3420"/>
  <p:tag name="SLIDO_PRESENTATION_ID" val="00000000-0000-0000-0000-000000000000"/>
  <p:tag name="SLIDO_EVENT_UUID" val="60db5549-9470-4908-a83b-76051a86f55c"/>
  <p:tag name="SLIDO_EVENT_SECTION_UUID" val="f9ca0383-6711-421a-afd9-56320a2e86c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c1NTUzNjN9"/>
  <p:tag name="SLIDO_TYPE" val="SlidoPoll"/>
  <p:tag name="SLIDO_POLL_UUID" val="c230e6c3-d5b0-4cbc-8ec0-9d6327679a3b"/>
  <p:tag name="SLIDO_TIMELINE" val="W3sicG9sbFF1ZXN0aW9uVXVpZCI6ImY3YWIyMzcyLWI4ODAtNGY1ZC05Yzc0LTRjY2I1ODBlYWFmYi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c1NTUzNjR9"/>
  <p:tag name="SLIDO_TYPE" val="SlidoPoll"/>
  <p:tag name="SLIDO_POLL_UUID" val="77b0a258-46a3-42e8-9c41-8b8bae86b86c"/>
  <p:tag name="SLIDO_TIMELINE" val="W3sicG9sbFF1ZXN0aW9uVXVpZCI6IjhkZGNjYzMzLTY4MjQtNGUzOS04YjhmLTUyMzNkMWExOTVlZC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c1NTUzNTl9"/>
  <p:tag name="SLIDO_TYPE" val="SlidoPoll"/>
  <p:tag name="SLIDO_POLL_UUID" val="2e768e27-f60b-4c60-87a0-636e683b8cb4"/>
  <p:tag name="SLIDO_TIMELINE" val="W3sicG9sbFF1ZXN0aW9uVXVpZCI6IjFiNGUyZDhhLWY4M2MtNDNiYS05ZGJlLTYxNTBiODFkMTc3OC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c1NTUzNjV9"/>
  <p:tag name="SLIDO_TYPE" val="SlidoPoll"/>
  <p:tag name="SLIDO_POLL_UUID" val="3b60dda6-bb4f-4516-9985-874ec3cf853c"/>
  <p:tag name="SLIDO_TIMELINE" val="W3sicG9sbFF1ZXN0aW9uVXVpZCI6Ijc1ZGMyNzA1LWRhYmEtNDE3Ni04NTU3LWU5MDY4NzFhMzVhYS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c1NTUzNjJ9"/>
  <p:tag name="SLIDO_TYPE" val="SlidoPoll"/>
  <p:tag name="SLIDO_POLL_UUID" val="f82a4172-5fec-41f7-ae34-c76a7304e0d8"/>
  <p:tag name="SLIDO_TIMELINE" val="W3sicG9sbFF1ZXN0aW9uVXVpZCI6ImRkMjA0MWRjLTU4ODctNGIwNC1iMTQ0LTllOTc3OTlkMmI4NS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E0158886BBF4AA13A23698C3F6E0A" ma:contentTypeVersion="15" ma:contentTypeDescription="Create a new document." ma:contentTypeScope="" ma:versionID="4b93a704e32eae1b9861ee5eee4aa2e1">
  <xsd:schema xmlns:xsd="http://www.w3.org/2001/XMLSchema" xmlns:xs="http://www.w3.org/2001/XMLSchema" xmlns:p="http://schemas.microsoft.com/office/2006/metadata/properties" xmlns:ns2="b11800d1-64d1-4b88-b4d9-8cad07387f90" xmlns:ns3="6f4c74fd-3bff-4fdd-9d5e-c52280b75b18" targetNamespace="http://schemas.microsoft.com/office/2006/metadata/properties" ma:root="true" ma:fieldsID="675825885b1df4691d21382fe93dc6b1" ns2:_="" ns3:_="">
    <xsd:import namespace="b11800d1-64d1-4b88-b4d9-8cad07387f90"/>
    <xsd:import namespace="6f4c74fd-3bff-4fdd-9d5e-c52280b75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00d1-64d1-4b88-b4d9-8cad07387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e977c0-bb46-4de4-932a-3f2a545dd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c74fd-3bff-4fdd-9d5e-c52280b75b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eca5e6-6c10-4f21-ae82-348d46f90698}" ma:internalName="TaxCatchAll" ma:showField="CatchAllData" ma:web="6f4c74fd-3bff-4fdd-9d5e-c52280b75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48255-E2A5-4866-A490-87602A834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800d1-64d1-4b88-b4d9-8cad07387f90"/>
    <ds:schemaRef ds:uri="6f4c74fd-3bff-4fdd-9d5e-c52280b75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FFAEF-B957-4D7D-A140-57DD210EBE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5713</TotalTime>
  <Words>598</Words>
  <Application>Microsoft Office PowerPoint</Application>
  <PresentationFormat>Custom</PresentationFormat>
  <Paragraphs>112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Symbol</vt:lpstr>
      <vt:lpstr>Wingdings</vt:lpstr>
      <vt:lpstr>Custom Design</vt:lpstr>
      <vt:lpstr>PowerPoint Presentation</vt:lpstr>
      <vt:lpstr>Panelists</vt:lpstr>
      <vt:lpstr>The way we work is changing</vt:lpstr>
      <vt:lpstr>Collaboration Travel: Key Trends</vt:lpstr>
      <vt:lpstr>1. PULSE</vt:lpstr>
      <vt:lpstr>PowerPoint Presentation</vt:lpstr>
      <vt:lpstr>2. STRATEGY</vt:lpstr>
      <vt:lpstr>PowerPoint Presentation</vt:lpstr>
      <vt:lpstr>3. STRATEGY</vt:lpstr>
      <vt:lpstr>PowerPoint Presentation</vt:lpstr>
      <vt:lpstr>3. STRATEGY</vt:lpstr>
      <vt:lpstr>4. SOURCING</vt:lpstr>
      <vt:lpstr>PowerPoint Presentation</vt:lpstr>
      <vt:lpstr>5. TECHNOLOGY</vt:lpstr>
      <vt:lpstr>PowerPoint Presentation</vt:lpstr>
      <vt:lpstr>Stock photography sites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116</cp:revision>
  <dcterms:created xsi:type="dcterms:W3CDTF">2016-02-02T18:04:08Z</dcterms:created>
  <dcterms:modified xsi:type="dcterms:W3CDTF">2022-11-04T09:57:54Z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1.5.2.3420</vt:lpwstr>
  </property>
</Properties>
</file>